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22"/>
  </p:notesMasterIdLst>
  <p:handoutMasterIdLst>
    <p:handoutMasterId r:id="rId23"/>
  </p:handoutMasterIdLst>
  <p:sldIdLst>
    <p:sldId id="402" r:id="rId2"/>
    <p:sldId id="267" r:id="rId3"/>
    <p:sldId id="403" r:id="rId4"/>
    <p:sldId id="434" r:id="rId5"/>
    <p:sldId id="439" r:id="rId6"/>
    <p:sldId id="451" r:id="rId7"/>
    <p:sldId id="452" r:id="rId8"/>
    <p:sldId id="450" r:id="rId9"/>
    <p:sldId id="438" r:id="rId10"/>
    <p:sldId id="435" r:id="rId11"/>
    <p:sldId id="440" r:id="rId12"/>
    <p:sldId id="436" r:id="rId13"/>
    <p:sldId id="441" r:id="rId14"/>
    <p:sldId id="445" r:id="rId15"/>
    <p:sldId id="442" r:id="rId16"/>
    <p:sldId id="446" r:id="rId17"/>
    <p:sldId id="443" r:id="rId18"/>
    <p:sldId id="447" r:id="rId19"/>
    <p:sldId id="444" r:id="rId20"/>
    <p:sldId id="44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5"/>
    <a:srgbClr val="00E449"/>
    <a:srgbClr val="252262"/>
    <a:srgbClr val="201E5F"/>
    <a:srgbClr val="0BE3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6"/>
    <p:restoredTop sz="94718"/>
  </p:normalViewPr>
  <p:slideViewPr>
    <p:cSldViewPr snapToGrid="0">
      <p:cViewPr varScale="1">
        <p:scale>
          <a:sx n="117" d="100"/>
          <a:sy n="117" d="100"/>
        </p:scale>
        <p:origin x="36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80D6B5-18CA-3442-A4B7-6ED43B571D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DA9C78-A77C-1F40-8C32-B71BB4E026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0FDD99-D02F-704A-9776-011098197077}" type="datetimeFigureOut">
              <a:rPr lang="en-US" smtClean="0"/>
              <a:t>9/21/22</a:t>
            </a:fld>
            <a:endParaRPr lang="en-US"/>
          </a:p>
        </p:txBody>
      </p:sp>
      <p:sp>
        <p:nvSpPr>
          <p:cNvPr id="4" name="Footer Placeholder 3">
            <a:extLst>
              <a:ext uri="{FF2B5EF4-FFF2-40B4-BE49-F238E27FC236}">
                <a16:creationId xmlns:a16="http://schemas.microsoft.com/office/drawing/2014/main" id="{C71E22BE-415D-3343-A34A-0075B3824B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5CA967-D984-5546-9235-7D1EB35592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BBEA9B-8C05-D747-BA68-07493449CE92}" type="slidenum">
              <a:rPr lang="en-US" smtClean="0"/>
              <a:t>‹#›</a:t>
            </a:fld>
            <a:endParaRPr lang="en-US"/>
          </a:p>
        </p:txBody>
      </p:sp>
    </p:spTree>
    <p:extLst>
      <p:ext uri="{BB962C8B-B14F-4D97-AF65-F5344CB8AC3E}">
        <p14:creationId xmlns:p14="http://schemas.microsoft.com/office/powerpoint/2010/main" val="2405715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F49F6-FE59-3445-83BF-EE2622504703}" type="datetimeFigureOut">
              <a:rPr lang="en-US" smtClean="0"/>
              <a:t>9/21/22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E682A-ECC4-8E43-B15D-EDE5EBA4BA3D}" type="slidenum">
              <a:rPr lang="en-US" smtClean="0"/>
              <a:t>‹#›</a:t>
            </a:fld>
            <a:endParaRPr lang="en-US"/>
          </a:p>
        </p:txBody>
      </p:sp>
    </p:spTree>
    <p:extLst>
      <p:ext uri="{BB962C8B-B14F-4D97-AF65-F5344CB8AC3E}">
        <p14:creationId xmlns:p14="http://schemas.microsoft.com/office/powerpoint/2010/main" val="29304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DE682A-ECC4-8E43-B15D-EDE5EBA4BA3D}" type="slidenum">
              <a:rPr lang="en-US" smtClean="0"/>
              <a:t>1</a:t>
            </a:fld>
            <a:endParaRPr lang="en-US"/>
          </a:p>
        </p:txBody>
      </p:sp>
    </p:spTree>
    <p:extLst>
      <p:ext uri="{BB962C8B-B14F-4D97-AF65-F5344CB8AC3E}">
        <p14:creationId xmlns:p14="http://schemas.microsoft.com/office/powerpoint/2010/main" val="300138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98904850"/>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93934534"/>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627829284"/>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38547506"/>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6395392"/>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52485275"/>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3016276195"/>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8598315"/>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13118731"/>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90635677"/>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1046582224"/>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9/21/22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90036679"/>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9/21/22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03653501"/>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38528514"/>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310022325"/>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23780117"/>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9/21/22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5887308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Stephanie.Ford@killeenisd.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www.killeenisd.org/" TargetMode="External"/><Relationship Id="rId3" Type="http://schemas.openxmlformats.org/officeDocument/2006/relationships/hyperlink" Target="mailto:Chelsea.Jordan@killeenisd.org" TargetMode="External"/><Relationship Id="rId7" Type="http://schemas.openxmlformats.org/officeDocument/2006/relationships/hyperlink" Target="mailto:Latana.Ford@killeenisd.org" TargetMode="External"/><Relationship Id="rId2" Type="http://schemas.openxmlformats.org/officeDocument/2006/relationships/hyperlink" Target="mailto:Stephanie.Ford@killeenisd.org" TargetMode="External"/><Relationship Id="rId1" Type="http://schemas.openxmlformats.org/officeDocument/2006/relationships/slideLayout" Target="../slideLayouts/slideLayout2.xml"/><Relationship Id="rId6" Type="http://schemas.openxmlformats.org/officeDocument/2006/relationships/hyperlink" Target="mailto:Amy.Sobers@killeenisd.org" TargetMode="External"/><Relationship Id="rId11" Type="http://schemas.openxmlformats.org/officeDocument/2006/relationships/image" Target="../media/image1.tiff"/><Relationship Id="rId5" Type="http://schemas.openxmlformats.org/officeDocument/2006/relationships/hyperlink" Target="mailto:Tina.Lawrence@killeenisd.org" TargetMode="External"/><Relationship Id="rId10" Type="http://schemas.openxmlformats.org/officeDocument/2006/relationships/hyperlink" Target="http://www.ed.gov/" TargetMode="External"/><Relationship Id="rId4" Type="http://schemas.openxmlformats.org/officeDocument/2006/relationships/hyperlink" Target="mailto:Lynette.Pettway@killeenisd.org" TargetMode="External"/><Relationship Id="rId9" Type="http://schemas.openxmlformats.org/officeDocument/2006/relationships/hyperlink" Target="http://www.tea.state.tx.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mailto:Stephanie.Ford@killeenisd.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cid:image002.png@01D87F0E.585DC68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F52E07-98F4-E74C-9DF0-BACF4EE83121}"/>
              </a:ext>
            </a:extLst>
          </p:cNvPr>
          <p:cNvSpPr/>
          <p:nvPr/>
        </p:nvSpPr>
        <p:spPr>
          <a:xfrm>
            <a:off x="881742" y="1927554"/>
            <a:ext cx="8817429" cy="2800767"/>
          </a:xfrm>
          <a:prstGeom prst="rect">
            <a:avLst/>
          </a:prstGeom>
        </p:spPr>
        <p:txBody>
          <a:bodyPr wrap="square">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Alice W. Douse Elementary School</a:t>
            </a:r>
            <a:br>
              <a:rPr lang="en-US" sz="4400" dirty="0">
                <a:solidFill>
                  <a:schemeClr val="bg1"/>
                </a:solidFill>
                <a:latin typeface="Times New Roman" panose="02020603050405020304" pitchFamily="18" charset="0"/>
                <a:cs typeface="Times New Roman" panose="02020603050405020304" pitchFamily="18" charset="0"/>
              </a:rPr>
            </a:br>
            <a:r>
              <a:rPr lang="en-US" sz="4400" dirty="0">
                <a:solidFill>
                  <a:schemeClr val="bg1"/>
                </a:solidFill>
                <a:latin typeface="Times New Roman" panose="02020603050405020304" pitchFamily="18" charset="0"/>
                <a:cs typeface="Times New Roman" panose="02020603050405020304" pitchFamily="18" charset="0"/>
              </a:rPr>
              <a:t>Annual Title I Meeting</a:t>
            </a:r>
          </a:p>
          <a:p>
            <a:pPr algn="ctr"/>
            <a:r>
              <a:rPr lang="en-US" sz="4400" dirty="0">
                <a:solidFill>
                  <a:schemeClr val="bg1"/>
                </a:solidFill>
                <a:latin typeface="Times New Roman" panose="02020603050405020304" pitchFamily="18" charset="0"/>
                <a:cs typeface="Times New Roman" panose="02020603050405020304" pitchFamily="18" charset="0"/>
              </a:rPr>
              <a:t>2022 - 2023</a:t>
            </a:r>
          </a:p>
          <a:p>
            <a:pPr algn="ctr"/>
            <a:r>
              <a:rPr lang="en-US" sz="4400" dirty="0">
                <a:solidFill>
                  <a:schemeClr val="bg1"/>
                </a:solidFill>
                <a:latin typeface="Times New Roman" panose="02020603050405020304" pitchFamily="18" charset="0"/>
                <a:cs typeface="Times New Roman" panose="02020603050405020304" pitchFamily="18" charset="0"/>
              </a:rPr>
              <a:t>Fall Session</a:t>
            </a:r>
          </a:p>
        </p:txBody>
      </p:sp>
      <p:pic>
        <p:nvPicPr>
          <p:cNvPr id="3" name="Picture 2">
            <a:extLst>
              <a:ext uri="{FF2B5EF4-FFF2-40B4-BE49-F238E27FC236}">
                <a16:creationId xmlns:a16="http://schemas.microsoft.com/office/drawing/2014/main" id="{41C03E19-1EF2-FC47-BAA4-400275962A0F}"/>
              </a:ext>
            </a:extLst>
          </p:cNvPr>
          <p:cNvPicPr>
            <a:picLocks noChangeAspect="1"/>
          </p:cNvPicPr>
          <p:nvPr/>
        </p:nvPicPr>
        <p:blipFill>
          <a:blip r:embed="rId3"/>
          <a:stretch>
            <a:fillRect/>
          </a:stretch>
        </p:blipFill>
        <p:spPr>
          <a:xfrm>
            <a:off x="9245600" y="4817835"/>
            <a:ext cx="2870200" cy="1816100"/>
          </a:xfrm>
          <a:prstGeom prst="rect">
            <a:avLst/>
          </a:prstGeom>
        </p:spPr>
      </p:pic>
    </p:spTree>
    <p:extLst>
      <p:ext uri="{BB962C8B-B14F-4D97-AF65-F5344CB8AC3E}">
        <p14:creationId xmlns:p14="http://schemas.microsoft.com/office/powerpoint/2010/main" val="640273140"/>
      </p:ext>
    </p:extLst>
  </p:cSld>
  <p:clrMapOvr>
    <a:masterClrMapping/>
  </p:clrMapOvr>
  <p:transition spd="slow" advClick="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008A91-A238-6646-9D73-87E68A5250E7}"/>
              </a:ext>
            </a:extLst>
          </p:cNvPr>
          <p:cNvSpPr txBox="1">
            <a:spLocks/>
          </p:cNvSpPr>
          <p:nvPr/>
        </p:nvSpPr>
        <p:spPr>
          <a:xfrm>
            <a:off x="751113" y="272143"/>
            <a:ext cx="8817430" cy="81642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Campus Improvement Plan - CIP</a:t>
            </a:r>
          </a:p>
        </p:txBody>
      </p:sp>
      <p:sp>
        <p:nvSpPr>
          <p:cNvPr id="4" name="Content Placeholder 2">
            <a:extLst>
              <a:ext uri="{FF2B5EF4-FFF2-40B4-BE49-F238E27FC236}">
                <a16:creationId xmlns:a16="http://schemas.microsoft.com/office/drawing/2014/main" id="{81AA6289-9659-D542-B940-48C374333618}"/>
              </a:ext>
            </a:extLst>
          </p:cNvPr>
          <p:cNvSpPr txBox="1">
            <a:spLocks/>
          </p:cNvSpPr>
          <p:nvPr/>
        </p:nvSpPr>
        <p:spPr>
          <a:xfrm>
            <a:off x="1208314" y="1186542"/>
            <a:ext cx="7620000" cy="5105400"/>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dirty="0">
                <a:solidFill>
                  <a:srgbClr val="002060"/>
                </a:solidFill>
              </a:rPr>
              <a:t>The school’s Campus Improvement Plan (CIP) includes:</a:t>
            </a:r>
          </a:p>
          <a:p>
            <a:pPr marL="742950" lvl="1" indent="-285750" algn="l">
              <a:buFont typeface="Arial" panose="020B0604020202020204" pitchFamily="34" charset="0"/>
              <a:buChar char="•"/>
            </a:pPr>
            <a:r>
              <a:rPr lang="en-US" sz="1800" dirty="0">
                <a:solidFill>
                  <a:srgbClr val="002060"/>
                </a:solidFill>
              </a:rPr>
              <a:t>A needs assessment and summary of data</a:t>
            </a:r>
          </a:p>
          <a:p>
            <a:pPr marL="742950" lvl="1" indent="-285750" algn="l">
              <a:buFont typeface="Arial" panose="020B0604020202020204" pitchFamily="34" charset="0"/>
              <a:buChar char="•"/>
            </a:pPr>
            <a:r>
              <a:rPr lang="en-US" sz="1800" dirty="0">
                <a:solidFill>
                  <a:srgbClr val="002060"/>
                </a:solidFill>
              </a:rPr>
              <a:t>Goals, objectives, and strategies to address the academic needs of students</a:t>
            </a:r>
          </a:p>
          <a:p>
            <a:pPr marL="742950" lvl="1" indent="-285750" algn="l">
              <a:buFont typeface="Arial" panose="020B0604020202020204" pitchFamily="34" charset="0"/>
              <a:buChar char="•"/>
            </a:pPr>
            <a:r>
              <a:rPr lang="en-US" sz="1800" dirty="0">
                <a:solidFill>
                  <a:srgbClr val="002060"/>
                </a:solidFill>
              </a:rPr>
              <a:t>Professional development needs</a:t>
            </a:r>
          </a:p>
          <a:p>
            <a:pPr marL="742950" lvl="1" indent="-285750" algn="l">
              <a:buFont typeface="Arial" panose="020B0604020202020204" pitchFamily="34" charset="0"/>
              <a:buChar char="•"/>
            </a:pPr>
            <a:r>
              <a:rPr lang="en-US" sz="1800" dirty="0">
                <a:solidFill>
                  <a:srgbClr val="002060"/>
                </a:solidFill>
              </a:rPr>
              <a:t>Coordination of resources and services</a:t>
            </a:r>
          </a:p>
          <a:p>
            <a:pPr marL="742950" lvl="1" indent="-285750" algn="l">
              <a:buFont typeface="Arial" panose="020B0604020202020204" pitchFamily="34" charset="0"/>
              <a:buChar char="•"/>
            </a:pPr>
            <a:r>
              <a:rPr lang="en-US" sz="1800" dirty="0">
                <a:solidFill>
                  <a:srgbClr val="002060"/>
                </a:solidFill>
              </a:rPr>
              <a:t>Identification of Title I, Part A funds and expenditures</a:t>
            </a:r>
          </a:p>
          <a:p>
            <a:pPr marL="742950" lvl="1" indent="-285750" algn="l">
              <a:buFont typeface="Arial" panose="020B0604020202020204" pitchFamily="34" charset="0"/>
              <a:buChar char="•"/>
            </a:pPr>
            <a:r>
              <a:rPr lang="en-US" sz="1800" dirty="0">
                <a:solidFill>
                  <a:srgbClr val="002060"/>
                </a:solidFill>
              </a:rPr>
              <a:t>Strategies from the school’s parent and family engagement policy </a:t>
            </a:r>
          </a:p>
          <a:p>
            <a:pPr marL="742950" lvl="1" indent="-285750" algn="l">
              <a:buFont typeface="Arial" panose="020B0604020202020204" pitchFamily="34" charset="0"/>
              <a:buChar char="•"/>
            </a:pPr>
            <a:r>
              <a:rPr lang="en-US" sz="1800" dirty="0">
                <a:solidFill>
                  <a:srgbClr val="002060"/>
                </a:solidFill>
              </a:rPr>
              <a:t>Title I parents have the right to be involved in the development of the CIP. Opportunities to provide input include Parents can provide input – SBDM, PAC, Surveys, etc.)</a:t>
            </a:r>
          </a:p>
          <a:p>
            <a:pPr marL="742950" lvl="1" indent="-285750" algn="l">
              <a:buFont typeface="Arial" panose="020B0604020202020204" pitchFamily="34" charset="0"/>
              <a:buChar char="•"/>
            </a:pPr>
            <a:r>
              <a:rPr lang="en-US" dirty="0">
                <a:solidFill>
                  <a:srgbClr val="002060"/>
                </a:solidFill>
              </a:rPr>
              <a:t>You can view a copy of the CIP on our campus website or by requesting a copy via email to </a:t>
            </a:r>
            <a:r>
              <a:rPr lang="en-US" dirty="0">
                <a:solidFill>
                  <a:srgbClr val="002060"/>
                </a:solidFill>
                <a:hlinkClick r:id="rId2">
                  <a:extLst>
                    <a:ext uri="{A12FA001-AC4F-418D-AE19-62706E023703}">
                      <ahyp:hlinkClr xmlns:ahyp="http://schemas.microsoft.com/office/drawing/2018/hyperlinkcolor" val="tx"/>
                    </a:ext>
                  </a:extLst>
                </a:hlinkClick>
              </a:rPr>
              <a:t>Stephanie.Ford@killeenisd.org</a:t>
            </a:r>
            <a:r>
              <a:rPr lang="en-US" dirty="0">
                <a:solidFill>
                  <a:srgbClr val="002060"/>
                </a:solidFill>
              </a:rPr>
              <a:t>. </a:t>
            </a:r>
          </a:p>
          <a:p>
            <a:pPr algn="l"/>
            <a:r>
              <a:rPr lang="en-US" dirty="0">
                <a:solidFill>
                  <a:srgbClr val="002060"/>
                </a:solidFill>
              </a:rPr>
              <a:t>Our campus website allows for the translation of the CIP into multiple languages. Please let our staff know if you need additional translation services. </a:t>
            </a:r>
          </a:p>
        </p:txBody>
      </p:sp>
      <p:pic>
        <p:nvPicPr>
          <p:cNvPr id="2" name="Picture 1">
            <a:extLst>
              <a:ext uri="{FF2B5EF4-FFF2-40B4-BE49-F238E27FC236}">
                <a16:creationId xmlns:a16="http://schemas.microsoft.com/office/drawing/2014/main" id="{E06972C0-61A2-2644-8953-7B0C7A6AAA1A}"/>
              </a:ext>
            </a:extLst>
          </p:cNvPr>
          <p:cNvPicPr>
            <a:picLocks noChangeAspect="1"/>
          </p:cNvPicPr>
          <p:nvPr/>
        </p:nvPicPr>
        <p:blipFill>
          <a:blip r:embed="rId3"/>
          <a:stretch>
            <a:fillRect/>
          </a:stretch>
        </p:blipFill>
        <p:spPr>
          <a:xfrm>
            <a:off x="9080500" y="4769757"/>
            <a:ext cx="2870200" cy="1816100"/>
          </a:xfrm>
          <a:prstGeom prst="rect">
            <a:avLst/>
          </a:prstGeom>
        </p:spPr>
      </p:pic>
      <p:pic>
        <p:nvPicPr>
          <p:cNvPr id="11" name="Picture 10">
            <a:extLst>
              <a:ext uri="{FF2B5EF4-FFF2-40B4-BE49-F238E27FC236}">
                <a16:creationId xmlns:a16="http://schemas.microsoft.com/office/drawing/2014/main" id="{2B700CE4-A7E1-5348-4C67-CC3BEADFE228}"/>
              </a:ext>
            </a:extLst>
          </p:cNvPr>
          <p:cNvPicPr>
            <a:picLocks noChangeAspect="1"/>
          </p:cNvPicPr>
          <p:nvPr/>
        </p:nvPicPr>
        <p:blipFill>
          <a:blip r:embed="rId4"/>
          <a:stretch>
            <a:fillRect/>
          </a:stretch>
        </p:blipFill>
        <p:spPr>
          <a:xfrm rot="570498">
            <a:off x="8757149" y="1221454"/>
            <a:ext cx="3010495" cy="2466677"/>
          </a:xfrm>
          <a:prstGeom prst="rect">
            <a:avLst/>
          </a:prstGeom>
          <a:ln>
            <a:solidFill>
              <a:schemeClr val="accent1"/>
            </a:solidFill>
          </a:ln>
        </p:spPr>
      </p:pic>
    </p:spTree>
    <p:extLst>
      <p:ext uri="{BB962C8B-B14F-4D97-AF65-F5344CB8AC3E}">
        <p14:creationId xmlns:p14="http://schemas.microsoft.com/office/powerpoint/2010/main" val="1615183765"/>
      </p:ext>
    </p:extLst>
  </p:cSld>
  <p:clrMapOvr>
    <a:masterClrMapping/>
  </p:clrMapOvr>
  <mc:AlternateContent xmlns:mc="http://schemas.openxmlformats.org/markup-compatibility/2006" xmlns:p14="http://schemas.microsoft.com/office/powerpoint/2010/main">
    <mc:Choice Requires="p14">
      <p:transition spd="med" p14:dur="700" advClick="0">
        <p:fade/>
        <p:sndAc>
          <p:endSnd/>
        </p:sndAc>
      </p:transition>
    </mc:Choice>
    <mc:Fallback xmlns="">
      <p:transition spd="med" advClick="0">
        <p:fade/>
        <p:sndAc>
          <p:end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DAF48F-8B66-6446-81B3-EF5B3DD37810}"/>
              </a:ext>
            </a:extLst>
          </p:cNvPr>
          <p:cNvSpPr>
            <a:spLocks noGrp="1"/>
          </p:cNvSpPr>
          <p:nvPr>
            <p:ph type="title"/>
          </p:nvPr>
        </p:nvSpPr>
        <p:spPr>
          <a:xfrm>
            <a:off x="628650" y="365127"/>
            <a:ext cx="6991350" cy="777874"/>
          </a:xfrm>
        </p:spPr>
        <p:txBody>
          <a:bodyPr>
            <a:noAutofit/>
          </a:bodyPr>
          <a:lstStyle/>
          <a:p>
            <a:r>
              <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Parent Involvement Funds</a:t>
            </a:r>
          </a:p>
        </p:txBody>
      </p:sp>
      <p:sp>
        <p:nvSpPr>
          <p:cNvPr id="10" name="Content Placeholder 2">
            <a:extLst>
              <a:ext uri="{FF2B5EF4-FFF2-40B4-BE49-F238E27FC236}">
                <a16:creationId xmlns:a16="http://schemas.microsoft.com/office/drawing/2014/main" id="{8F5427B2-E09A-9649-82A5-EE83E208292D}"/>
              </a:ext>
            </a:extLst>
          </p:cNvPr>
          <p:cNvSpPr>
            <a:spLocks noGrp="1"/>
          </p:cNvSpPr>
          <p:nvPr>
            <p:ph idx="1"/>
          </p:nvPr>
        </p:nvSpPr>
        <p:spPr>
          <a:xfrm>
            <a:off x="761999" y="1322615"/>
            <a:ext cx="7620000" cy="4212770"/>
          </a:xfrm>
        </p:spPr>
        <p:txBody>
          <a:bodyPr>
            <a:normAutofit/>
          </a:bodyPr>
          <a:lstStyle/>
          <a:p>
            <a:r>
              <a:rPr lang="en-US" sz="2000" dirty="0">
                <a:solidFill>
                  <a:srgbClr val="90C225"/>
                </a:solidFill>
                <a:latin typeface="Times New Roman" panose="02020603050405020304" pitchFamily="18" charset="0"/>
                <a:cs typeface="Times New Roman" panose="02020603050405020304" pitchFamily="18" charset="0"/>
              </a:rPr>
              <a:t>Districts that receive more than $500,000 in Title I funds are required to set-aside a minimum of 1% of the Title I, Part A allocation for parent and family engagement.</a:t>
            </a:r>
          </a:p>
          <a:p>
            <a:pPr lvl="1"/>
            <a:r>
              <a:rPr lang="en-US" dirty="0">
                <a:solidFill>
                  <a:srgbClr val="90C225"/>
                </a:solidFill>
                <a:latin typeface="Times New Roman" panose="02020603050405020304" pitchFamily="18" charset="0"/>
                <a:cs typeface="Times New Roman" panose="02020603050405020304" pitchFamily="18" charset="0"/>
              </a:rPr>
              <a:t>Of that 1%, 10% may be reserved at the district level for system-wide initiatives and administrative expenses related to parent and family engagement</a:t>
            </a:r>
          </a:p>
          <a:p>
            <a:pPr lvl="1"/>
            <a:r>
              <a:rPr lang="en-US" dirty="0">
                <a:solidFill>
                  <a:srgbClr val="90C225"/>
                </a:solidFill>
                <a:latin typeface="Times New Roman" panose="02020603050405020304" pitchFamily="18" charset="0"/>
                <a:cs typeface="Times New Roman" panose="02020603050405020304" pitchFamily="18" charset="0"/>
              </a:rPr>
              <a:t>Of the 1%, 90% must be allocated to the Title I schools in the district to implement school-level parent and family engagement opportunities</a:t>
            </a:r>
          </a:p>
          <a:p>
            <a:pPr lvl="1"/>
            <a:r>
              <a:rPr lang="en-US" dirty="0">
                <a:solidFill>
                  <a:srgbClr val="90C225"/>
                </a:solidFill>
                <a:latin typeface="Times New Roman" panose="02020603050405020304" pitchFamily="18" charset="0"/>
                <a:cs typeface="Times New Roman" panose="02020603050405020304" pitchFamily="18" charset="0"/>
              </a:rPr>
              <a:t>Our campus receives Title I Parenting Funds</a:t>
            </a:r>
          </a:p>
          <a:p>
            <a:pPr lvl="1"/>
            <a:r>
              <a:rPr lang="en-US" dirty="0">
                <a:solidFill>
                  <a:srgbClr val="90C225"/>
                </a:solidFill>
                <a:latin typeface="Times New Roman" panose="02020603050405020304" pitchFamily="18" charset="0"/>
                <a:cs typeface="Times New Roman" panose="02020603050405020304" pitchFamily="18" charset="0"/>
              </a:rPr>
              <a:t>Title I parents have the right to be involved in the decisions regarding how these funds will be used for parent and family engagement activities </a:t>
            </a:r>
          </a:p>
        </p:txBody>
      </p:sp>
      <p:pic>
        <p:nvPicPr>
          <p:cNvPr id="11" name="Picture 10">
            <a:extLst>
              <a:ext uri="{FF2B5EF4-FFF2-40B4-BE49-F238E27FC236}">
                <a16:creationId xmlns:a16="http://schemas.microsoft.com/office/drawing/2014/main" id="{66D54913-1CE4-3349-877F-31FD9B93035F}"/>
              </a:ext>
            </a:extLst>
          </p:cNvPr>
          <p:cNvPicPr>
            <a:picLocks noChangeAspect="1"/>
          </p:cNvPicPr>
          <p:nvPr/>
        </p:nvPicPr>
        <p:blipFill>
          <a:blip r:embed="rId2"/>
          <a:stretch>
            <a:fillRect/>
          </a:stretch>
        </p:blipFill>
        <p:spPr>
          <a:xfrm>
            <a:off x="9080500" y="4719864"/>
            <a:ext cx="2870200" cy="1816100"/>
          </a:xfrm>
          <a:prstGeom prst="rect">
            <a:avLst/>
          </a:prstGeom>
        </p:spPr>
      </p:pic>
    </p:spTree>
    <p:extLst>
      <p:ext uri="{BB962C8B-B14F-4D97-AF65-F5344CB8AC3E}">
        <p14:creationId xmlns:p14="http://schemas.microsoft.com/office/powerpoint/2010/main" val="1066770121"/>
      </p:ext>
    </p:extLst>
  </p:cSld>
  <p:clrMapOvr>
    <a:masterClrMapping/>
  </p:clrMapOvr>
  <p:transition spd="slow" advClick="0">
    <p:push dir="u"/>
    <p:sndAc>
      <p:end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F3A390F-64E0-6643-A9F8-F640FB3CA1F2}"/>
              </a:ext>
            </a:extLst>
          </p:cNvPr>
          <p:cNvSpPr txBox="1">
            <a:spLocks/>
          </p:cNvSpPr>
          <p:nvPr/>
        </p:nvSpPr>
        <p:spPr>
          <a:xfrm>
            <a:off x="783772" y="220209"/>
            <a:ext cx="8534400" cy="639762"/>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Parent and Family Engagement Policy</a:t>
            </a:r>
          </a:p>
        </p:txBody>
      </p:sp>
      <p:sp>
        <p:nvSpPr>
          <p:cNvPr id="4" name="Content Placeholder 2">
            <a:extLst>
              <a:ext uri="{FF2B5EF4-FFF2-40B4-BE49-F238E27FC236}">
                <a16:creationId xmlns:a16="http://schemas.microsoft.com/office/drawing/2014/main" id="{75A30E73-117C-A34D-8F37-A2FDA213D114}"/>
              </a:ext>
            </a:extLst>
          </p:cNvPr>
          <p:cNvSpPr txBox="1">
            <a:spLocks/>
          </p:cNvSpPr>
          <p:nvPr/>
        </p:nvSpPr>
        <p:spPr>
          <a:xfrm>
            <a:off x="914400" y="1088572"/>
            <a:ext cx="8001000" cy="5029200"/>
          </a:xfrm>
          <a:prstGeom prst="rect">
            <a:avLst/>
          </a:prstGeom>
        </p:spPr>
        <p:txBody>
          <a:bodyPr vert="horz" lIns="91440" tIns="45720" rIns="91440" bIns="45720" rtlCol="0" anchor="t">
            <a:normAutofit fontScale="70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2600" dirty="0">
                <a:solidFill>
                  <a:srgbClr val="002060"/>
                </a:solidFill>
              </a:rPr>
              <a:t>The policy addresses how the school will implement the parent and family engagement program.  The policy includes:</a:t>
            </a:r>
          </a:p>
          <a:p>
            <a:pPr marL="800100" lvl="1" indent="-342900" algn="l">
              <a:buFont typeface="Wingdings" pitchFamily="2" charset="2"/>
              <a:buChar char="§"/>
            </a:pPr>
            <a:r>
              <a:rPr lang="en-US" sz="2400" dirty="0">
                <a:solidFill>
                  <a:srgbClr val="002060"/>
                </a:solidFill>
              </a:rPr>
              <a:t>Convening an annual meeting</a:t>
            </a:r>
          </a:p>
          <a:p>
            <a:pPr marL="800100" lvl="1" indent="-342900" algn="l">
              <a:buFont typeface="Wingdings" pitchFamily="2" charset="2"/>
              <a:buChar char="§"/>
            </a:pPr>
            <a:r>
              <a:rPr lang="en-US" sz="2400" dirty="0">
                <a:solidFill>
                  <a:srgbClr val="002060"/>
                </a:solidFill>
              </a:rPr>
              <a:t>Providing a flexible number of meetings</a:t>
            </a:r>
          </a:p>
          <a:p>
            <a:pPr marL="800100" lvl="1" indent="-342900" algn="l">
              <a:buFont typeface="Wingdings" pitchFamily="2" charset="2"/>
              <a:buChar char="§"/>
            </a:pPr>
            <a:r>
              <a:rPr lang="en-US" sz="2400" dirty="0">
                <a:solidFill>
                  <a:srgbClr val="002060"/>
                </a:solidFill>
              </a:rPr>
              <a:t>Involving parents in an organized, ongoing, and timely way, in the planning, review, and improvement of the parent and family engagement program</a:t>
            </a:r>
          </a:p>
          <a:p>
            <a:pPr marL="800100" lvl="1" indent="-342900" algn="l">
              <a:buFont typeface="Wingdings" pitchFamily="2" charset="2"/>
              <a:buChar char="§"/>
            </a:pPr>
            <a:r>
              <a:rPr lang="en-US" sz="2400" dirty="0">
                <a:solidFill>
                  <a:srgbClr val="002060"/>
                </a:solidFill>
              </a:rPr>
              <a:t>Providing timely information about parent and family engagement activities</a:t>
            </a:r>
          </a:p>
          <a:p>
            <a:pPr marL="800100" lvl="1" indent="-342900" algn="l">
              <a:buFont typeface="Wingdings" pitchFamily="2" charset="2"/>
              <a:buChar char="§"/>
            </a:pPr>
            <a:r>
              <a:rPr lang="en-US" sz="2400" dirty="0">
                <a:solidFill>
                  <a:srgbClr val="002060"/>
                </a:solidFill>
              </a:rPr>
              <a:t>Providing information to parents about curriculum and assessment</a:t>
            </a:r>
          </a:p>
          <a:p>
            <a:pPr marL="800100" lvl="1" indent="-342900" algn="l">
              <a:buFont typeface="Wingdings" pitchFamily="2" charset="2"/>
              <a:buChar char="§"/>
            </a:pPr>
            <a:r>
              <a:rPr lang="en-US" sz="2400" dirty="0">
                <a:solidFill>
                  <a:srgbClr val="002060"/>
                </a:solidFill>
              </a:rPr>
              <a:t>If requested, providing additional meetings with parents to discuss  decisions for the education of their child </a:t>
            </a:r>
          </a:p>
          <a:p>
            <a:pPr marL="800100" lvl="1" indent="-342900" algn="l">
              <a:buFont typeface="Wingdings" pitchFamily="2" charset="2"/>
              <a:buChar char="§"/>
            </a:pPr>
            <a:r>
              <a:rPr lang="en-US" sz="2400" dirty="0">
                <a:solidFill>
                  <a:srgbClr val="002060"/>
                </a:solidFill>
              </a:rPr>
              <a:t>Title I parents have the right to be involved in the development of the Parent and Family Engagement Policy </a:t>
            </a:r>
          </a:p>
          <a:p>
            <a:pPr marL="800100" lvl="1" indent="-342900" algn="l">
              <a:buFont typeface="Wingdings" pitchFamily="2" charset="2"/>
              <a:buChar char="§"/>
            </a:pPr>
            <a:r>
              <a:rPr lang="en-US" sz="2400" dirty="0">
                <a:solidFill>
                  <a:srgbClr val="002060"/>
                </a:solidFill>
              </a:rPr>
              <a:t>A copy of our policy, which was reviewed and revised with parents and other stakeholders last spring, was given out at the beginning of the meeting and is available on our campus website. </a:t>
            </a:r>
          </a:p>
          <a:p>
            <a:pPr algn="l"/>
            <a:endParaRPr lang="en-US" sz="2600" dirty="0">
              <a:solidFill>
                <a:srgbClr val="002060"/>
              </a:solidFill>
              <a:latin typeface="Arial Narrow" panose="020B0606020202030204" pitchFamily="34" charset="0"/>
            </a:endParaRPr>
          </a:p>
          <a:p>
            <a:pPr algn="l"/>
            <a:endParaRPr lang="en-US" sz="2600" dirty="0">
              <a:solidFill>
                <a:srgbClr val="002060"/>
              </a:solidFill>
              <a:latin typeface="Arial Narrow" panose="020B0606020202030204" pitchFamily="34" charset="0"/>
            </a:endParaRPr>
          </a:p>
        </p:txBody>
      </p:sp>
      <p:pic>
        <p:nvPicPr>
          <p:cNvPr id="2" name="Picture 1">
            <a:extLst>
              <a:ext uri="{FF2B5EF4-FFF2-40B4-BE49-F238E27FC236}">
                <a16:creationId xmlns:a16="http://schemas.microsoft.com/office/drawing/2014/main" id="{6BF7F09E-16C0-9D4E-BA5B-E6BBFC7C6C1D}"/>
              </a:ext>
            </a:extLst>
          </p:cNvPr>
          <p:cNvPicPr>
            <a:picLocks noChangeAspect="1"/>
          </p:cNvPicPr>
          <p:nvPr/>
        </p:nvPicPr>
        <p:blipFill>
          <a:blip r:embed="rId2"/>
          <a:stretch>
            <a:fillRect/>
          </a:stretch>
        </p:blipFill>
        <p:spPr>
          <a:xfrm>
            <a:off x="9167586" y="4698093"/>
            <a:ext cx="2870200" cy="1816100"/>
          </a:xfrm>
          <a:prstGeom prst="rect">
            <a:avLst/>
          </a:prstGeom>
        </p:spPr>
      </p:pic>
      <p:pic>
        <p:nvPicPr>
          <p:cNvPr id="6" name="Picture 5">
            <a:extLst>
              <a:ext uri="{FF2B5EF4-FFF2-40B4-BE49-F238E27FC236}">
                <a16:creationId xmlns:a16="http://schemas.microsoft.com/office/drawing/2014/main" id="{B14A8B1C-DDF1-7E43-86F3-61837D8DFBE2}"/>
              </a:ext>
            </a:extLst>
          </p:cNvPr>
          <p:cNvPicPr>
            <a:picLocks noChangeAspect="1"/>
          </p:cNvPicPr>
          <p:nvPr/>
        </p:nvPicPr>
        <p:blipFill>
          <a:blip r:embed="rId3"/>
          <a:stretch>
            <a:fillRect/>
          </a:stretch>
        </p:blipFill>
        <p:spPr>
          <a:xfrm>
            <a:off x="8915400" y="525009"/>
            <a:ext cx="2705100" cy="3543300"/>
          </a:xfrm>
          <a:prstGeom prst="rect">
            <a:avLst/>
          </a:prstGeom>
        </p:spPr>
      </p:pic>
    </p:spTree>
    <p:extLst>
      <p:ext uri="{BB962C8B-B14F-4D97-AF65-F5344CB8AC3E}">
        <p14:creationId xmlns:p14="http://schemas.microsoft.com/office/powerpoint/2010/main" val="937751816"/>
      </p:ext>
    </p:extLst>
  </p:cSld>
  <p:clrMapOvr>
    <a:masterClrMapping/>
  </p:clrMapOvr>
  <mc:AlternateContent xmlns:mc="http://schemas.openxmlformats.org/markup-compatibility/2006" xmlns:p14="http://schemas.microsoft.com/office/powerpoint/2010/main">
    <mc:Choice Requires="p14">
      <p:transition spd="slow" p14:dur="3400" advClick="0">
        <p14:reveal/>
        <p:sndAc>
          <p:endSnd/>
        </p:sndAc>
      </p:transition>
    </mc:Choice>
    <mc:Fallback xmlns="">
      <p:transition spd="slow" advClick="0">
        <p:fade/>
        <p:sndAc>
          <p:end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EAD441-A17C-904A-B1AA-CCBED581EE3E}"/>
              </a:ext>
            </a:extLst>
          </p:cNvPr>
          <p:cNvSpPr>
            <a:spLocks noGrp="1"/>
          </p:cNvSpPr>
          <p:nvPr>
            <p:ph type="title"/>
          </p:nvPr>
        </p:nvSpPr>
        <p:spPr>
          <a:xfrm>
            <a:off x="628651" y="365126"/>
            <a:ext cx="4933950" cy="799645"/>
          </a:xfrm>
        </p:spPr>
        <p:txBody>
          <a:bodyPr/>
          <a:lstStyle/>
          <a:p>
            <a:r>
              <a:rPr lang="en-US"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Home-School Compact</a:t>
            </a:r>
          </a:p>
        </p:txBody>
      </p:sp>
      <p:sp>
        <p:nvSpPr>
          <p:cNvPr id="4" name="Content Placeholder 2">
            <a:extLst>
              <a:ext uri="{FF2B5EF4-FFF2-40B4-BE49-F238E27FC236}">
                <a16:creationId xmlns:a16="http://schemas.microsoft.com/office/drawing/2014/main" id="{99F8BC1E-FA66-D74F-95A4-893933520C08}"/>
              </a:ext>
            </a:extLst>
          </p:cNvPr>
          <p:cNvSpPr>
            <a:spLocks noGrp="1"/>
          </p:cNvSpPr>
          <p:nvPr>
            <p:ph idx="1"/>
          </p:nvPr>
        </p:nvSpPr>
        <p:spPr>
          <a:xfrm>
            <a:off x="156029" y="1066800"/>
            <a:ext cx="8537120" cy="4528458"/>
          </a:xfrm>
        </p:spPr>
        <p:txBody>
          <a:bodyPr>
            <a:normAutofit fontScale="85000" lnSpcReduction="20000"/>
          </a:bodyPr>
          <a:lstStyle/>
          <a:p>
            <a:r>
              <a:rPr lang="en-US" sz="2600" dirty="0">
                <a:solidFill>
                  <a:srgbClr val="90C225"/>
                </a:solidFill>
                <a:latin typeface="Times New Roman" panose="02020603050405020304" pitchFamily="18" charset="0"/>
                <a:cs typeface="Times New Roman" panose="02020603050405020304" pitchFamily="18" charset="0"/>
              </a:rPr>
              <a:t>The home-school compact is a written agreement…</a:t>
            </a:r>
          </a:p>
          <a:p>
            <a:pPr lvl="1"/>
            <a:r>
              <a:rPr lang="en-US" sz="2400" dirty="0">
                <a:solidFill>
                  <a:srgbClr val="90C225"/>
                </a:solidFill>
                <a:latin typeface="Times New Roman" panose="02020603050405020304" pitchFamily="18" charset="0"/>
                <a:cs typeface="Times New Roman" panose="02020603050405020304" pitchFamily="18" charset="0"/>
              </a:rPr>
              <a:t>That addresses high-quality curriculum and instruction </a:t>
            </a:r>
          </a:p>
          <a:p>
            <a:pPr lvl="1"/>
            <a:r>
              <a:rPr lang="en-US" sz="2400" dirty="0">
                <a:solidFill>
                  <a:srgbClr val="90C225"/>
                </a:solidFill>
                <a:latin typeface="Times New Roman" panose="02020603050405020304" pitchFamily="18" charset="0"/>
                <a:cs typeface="Times New Roman" panose="02020603050405020304" pitchFamily="18" charset="0"/>
              </a:rPr>
              <a:t>That describes how parents and families, school staff, and students share the responsibility for improved student academic achievement</a:t>
            </a:r>
          </a:p>
          <a:p>
            <a:pPr lvl="1"/>
            <a:r>
              <a:rPr lang="en-US" sz="2400" dirty="0">
                <a:solidFill>
                  <a:srgbClr val="90C225"/>
                </a:solidFill>
                <a:latin typeface="Times New Roman" panose="02020603050405020304" pitchFamily="18" charset="0"/>
                <a:cs typeface="Times New Roman" panose="02020603050405020304" pitchFamily="18" charset="0"/>
              </a:rPr>
              <a:t>That stresses the importance of frequent communication between school and home, and the value of parent-teacher conferences (required in elementary schools)</a:t>
            </a:r>
          </a:p>
          <a:p>
            <a:pPr lvl="1"/>
            <a:r>
              <a:rPr lang="en-US" sz="2400" dirty="0">
                <a:solidFill>
                  <a:srgbClr val="90C225"/>
                </a:solidFill>
                <a:latin typeface="Times New Roman" panose="02020603050405020304" pitchFamily="18" charset="0"/>
                <a:cs typeface="Times New Roman" panose="02020603050405020304" pitchFamily="18" charset="0"/>
              </a:rPr>
              <a:t>That affirms the importance of parents and families in decisions relating to the education of their children</a:t>
            </a:r>
          </a:p>
          <a:p>
            <a:pPr lvl="1"/>
            <a:r>
              <a:rPr lang="en-US" sz="2400" dirty="0">
                <a:solidFill>
                  <a:srgbClr val="90C225"/>
                </a:solidFill>
                <a:latin typeface="Times New Roman" panose="02020603050405020304" pitchFamily="18" charset="0"/>
                <a:cs typeface="Times New Roman" panose="02020603050405020304" pitchFamily="18" charset="0"/>
              </a:rPr>
              <a:t>Title I parents have the right to be involved in the development of the Home-School Compact</a:t>
            </a:r>
          </a:p>
          <a:p>
            <a:pPr lvl="1"/>
            <a:r>
              <a:rPr lang="en-US" sz="2400" dirty="0">
                <a:solidFill>
                  <a:srgbClr val="90C225"/>
                </a:solidFill>
                <a:latin typeface="Times New Roman" panose="02020603050405020304" pitchFamily="18" charset="0"/>
                <a:cs typeface="Times New Roman" panose="02020603050405020304" pitchFamily="18" charset="0"/>
              </a:rPr>
              <a:t>A copy of our compact, which was reviewed and revised with parents and other stakeholders last spring, was given out at the beginning of the meeting and is available on our campus website. </a:t>
            </a:r>
          </a:p>
          <a:p>
            <a:pPr lvl="1"/>
            <a:endParaRPr lang="en-US"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3B58EF2-CF8B-174B-94FD-889F0C70DA37}"/>
              </a:ext>
            </a:extLst>
          </p:cNvPr>
          <p:cNvPicPr>
            <a:picLocks noChangeAspect="1"/>
          </p:cNvPicPr>
          <p:nvPr/>
        </p:nvPicPr>
        <p:blipFill>
          <a:blip r:embed="rId2"/>
          <a:stretch>
            <a:fillRect/>
          </a:stretch>
        </p:blipFill>
        <p:spPr>
          <a:xfrm>
            <a:off x="9165771" y="4785179"/>
            <a:ext cx="2870200" cy="1816100"/>
          </a:xfrm>
          <a:prstGeom prst="rect">
            <a:avLst/>
          </a:prstGeom>
        </p:spPr>
      </p:pic>
      <p:pic>
        <p:nvPicPr>
          <p:cNvPr id="5" name="Picture 4">
            <a:extLst>
              <a:ext uri="{FF2B5EF4-FFF2-40B4-BE49-F238E27FC236}">
                <a16:creationId xmlns:a16="http://schemas.microsoft.com/office/drawing/2014/main" id="{FA096C81-8454-AE40-854F-AAF63C5268E7}"/>
              </a:ext>
            </a:extLst>
          </p:cNvPr>
          <p:cNvPicPr>
            <a:picLocks noChangeAspect="1"/>
          </p:cNvPicPr>
          <p:nvPr/>
        </p:nvPicPr>
        <p:blipFill>
          <a:blip r:embed="rId3"/>
          <a:stretch>
            <a:fillRect/>
          </a:stretch>
        </p:blipFill>
        <p:spPr>
          <a:xfrm>
            <a:off x="8848723" y="365126"/>
            <a:ext cx="2819400" cy="3670300"/>
          </a:xfrm>
          <a:prstGeom prst="rect">
            <a:avLst/>
          </a:prstGeom>
        </p:spPr>
      </p:pic>
    </p:spTree>
    <p:extLst>
      <p:ext uri="{BB962C8B-B14F-4D97-AF65-F5344CB8AC3E}">
        <p14:creationId xmlns:p14="http://schemas.microsoft.com/office/powerpoint/2010/main" val="1331546593"/>
      </p:ext>
    </p:extLst>
  </p:cSld>
  <p:clrMapOvr>
    <a:masterClrMapping/>
  </p:clrMapOvr>
  <mc:AlternateContent xmlns:mc="http://schemas.openxmlformats.org/markup-compatibility/2006" xmlns:p14="http://schemas.microsoft.com/office/powerpoint/2010/main">
    <mc:Choice Requires="p14">
      <p:transition spd="slow" p14:dur="3400" advClick="0">
        <p14:reveal/>
        <p:sndAc>
          <p:endSnd/>
        </p:sndAc>
      </p:transition>
    </mc:Choice>
    <mc:Fallback xmlns="">
      <p:transition spd="slow" advClick="0">
        <p:fade/>
        <p:sndAc>
          <p:end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9EA73E-C35B-5745-8A20-7F6F74F7382F}"/>
              </a:ext>
            </a:extLst>
          </p:cNvPr>
          <p:cNvSpPr txBox="1">
            <a:spLocks/>
          </p:cNvSpPr>
          <p:nvPr/>
        </p:nvSpPr>
        <p:spPr>
          <a:xfrm>
            <a:off x="976993" y="256270"/>
            <a:ext cx="7886700" cy="690788"/>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rgbClr val="002060"/>
                </a:solidFill>
                <a:latin typeface="Times New Roman" panose="02020603050405020304" pitchFamily="18" charset="0"/>
                <a:cs typeface="Times New Roman" panose="02020603050405020304" pitchFamily="18" charset="0"/>
              </a:rPr>
              <a:t>Input on the Policy and Compact</a:t>
            </a:r>
          </a:p>
        </p:txBody>
      </p:sp>
      <p:sp>
        <p:nvSpPr>
          <p:cNvPr id="4" name="Content Placeholder 2">
            <a:extLst>
              <a:ext uri="{FF2B5EF4-FFF2-40B4-BE49-F238E27FC236}">
                <a16:creationId xmlns:a16="http://schemas.microsoft.com/office/drawing/2014/main" id="{0A3E2EB9-BEAA-F549-A9E2-91C9839228BF}"/>
              </a:ext>
            </a:extLst>
          </p:cNvPr>
          <p:cNvSpPr txBox="1">
            <a:spLocks/>
          </p:cNvSpPr>
          <p:nvPr/>
        </p:nvSpPr>
        <p:spPr>
          <a:xfrm>
            <a:off x="825046" y="2023382"/>
            <a:ext cx="8190593" cy="3437618"/>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2000" dirty="0">
                <a:solidFill>
                  <a:srgbClr val="002060"/>
                </a:solidFill>
                <a:latin typeface="Times New Roman" panose="02020603050405020304" pitchFamily="18" charset="0"/>
                <a:cs typeface="Times New Roman" panose="02020603050405020304" pitchFamily="18" charset="0"/>
              </a:rPr>
              <a:t>We review our Parent and Family Engagement Policy and Home-School Compact every spring in preparation for the following school year.</a:t>
            </a:r>
          </a:p>
          <a:p>
            <a:pPr algn="l"/>
            <a:r>
              <a:rPr lang="en-US" sz="2000" dirty="0">
                <a:solidFill>
                  <a:srgbClr val="002060"/>
                </a:solidFill>
                <a:latin typeface="Times New Roman" panose="02020603050405020304" pitchFamily="18" charset="0"/>
                <a:cs typeface="Times New Roman" panose="02020603050405020304" pitchFamily="18" charset="0"/>
              </a:rPr>
              <a:t>All parents are invited to attend and provide input on the revision of these two important documents.</a:t>
            </a:r>
          </a:p>
          <a:p>
            <a:pPr algn="l"/>
            <a:r>
              <a:rPr lang="en-US" sz="2000" dirty="0">
                <a:solidFill>
                  <a:srgbClr val="002060"/>
                </a:solidFill>
                <a:latin typeface="Times New Roman" panose="02020603050405020304" pitchFamily="18" charset="0"/>
                <a:cs typeface="Times New Roman" panose="02020603050405020304" pitchFamily="18" charset="0"/>
              </a:rPr>
              <a:t>Opportunities will be provided on flexible dates and times to allow for as many parents as possible to attend.</a:t>
            </a:r>
          </a:p>
          <a:p>
            <a:pPr algn="l"/>
            <a:r>
              <a:rPr lang="en-US" sz="2000" dirty="0">
                <a:solidFill>
                  <a:srgbClr val="002060"/>
                </a:solidFill>
                <a:latin typeface="Times New Roman" panose="02020603050405020304" pitchFamily="18" charset="0"/>
                <a:cs typeface="Times New Roman" panose="02020603050405020304" pitchFamily="18" charset="0"/>
              </a:rPr>
              <a:t>You are also welcome to provide written feedback throughout the year. Feedback received will be shared during the annual revision meeting. </a:t>
            </a:r>
          </a:p>
        </p:txBody>
      </p:sp>
      <p:pic>
        <p:nvPicPr>
          <p:cNvPr id="2" name="Picture 1">
            <a:extLst>
              <a:ext uri="{FF2B5EF4-FFF2-40B4-BE49-F238E27FC236}">
                <a16:creationId xmlns:a16="http://schemas.microsoft.com/office/drawing/2014/main" id="{6CF44BE6-7B04-0B48-86BC-C8D4476ED318}"/>
              </a:ext>
            </a:extLst>
          </p:cNvPr>
          <p:cNvPicPr>
            <a:picLocks noChangeAspect="1"/>
          </p:cNvPicPr>
          <p:nvPr/>
        </p:nvPicPr>
        <p:blipFill>
          <a:blip r:embed="rId2"/>
          <a:stretch>
            <a:fillRect/>
          </a:stretch>
        </p:blipFill>
        <p:spPr>
          <a:xfrm>
            <a:off x="9167586" y="4708978"/>
            <a:ext cx="2870200" cy="1816100"/>
          </a:xfrm>
          <a:prstGeom prst="rect">
            <a:avLst/>
          </a:prstGeom>
        </p:spPr>
      </p:pic>
    </p:spTree>
    <p:extLst>
      <p:ext uri="{BB962C8B-B14F-4D97-AF65-F5344CB8AC3E}">
        <p14:creationId xmlns:p14="http://schemas.microsoft.com/office/powerpoint/2010/main" val="4214953263"/>
      </p:ext>
    </p:extLst>
  </p:cSld>
  <p:clrMapOvr>
    <a:masterClrMapping/>
  </p:clrMapOvr>
  <p:transition spd="slow" advClick="0">
    <p:randomBar dir="vert"/>
    <p:sndAc>
      <p:endSnd/>
    </p:sndAc>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F3872A-16C1-B94E-9FD3-6B9A5EAE167D}"/>
              </a:ext>
            </a:extLst>
          </p:cNvPr>
          <p:cNvSpPr>
            <a:spLocks noGrp="1"/>
          </p:cNvSpPr>
          <p:nvPr>
            <p:ph type="title"/>
          </p:nvPr>
        </p:nvSpPr>
        <p:spPr>
          <a:xfrm>
            <a:off x="628650" y="365127"/>
            <a:ext cx="4357007" cy="777874"/>
          </a:xfrm>
        </p:spPr>
        <p:txBody>
          <a:bodyPr/>
          <a:lstStyle/>
          <a:p>
            <a:r>
              <a:rPr lang="en-US"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Annual Evaluation</a:t>
            </a:r>
          </a:p>
        </p:txBody>
      </p:sp>
      <p:sp>
        <p:nvSpPr>
          <p:cNvPr id="6" name="Content Placeholder 2">
            <a:extLst>
              <a:ext uri="{FF2B5EF4-FFF2-40B4-BE49-F238E27FC236}">
                <a16:creationId xmlns:a16="http://schemas.microsoft.com/office/drawing/2014/main" id="{7550F483-BF2E-9D4E-BF7A-D9FDFCABCD41}"/>
              </a:ext>
            </a:extLst>
          </p:cNvPr>
          <p:cNvSpPr>
            <a:spLocks noGrp="1"/>
          </p:cNvSpPr>
          <p:nvPr>
            <p:ph idx="1"/>
          </p:nvPr>
        </p:nvSpPr>
        <p:spPr>
          <a:xfrm>
            <a:off x="831850" y="1341891"/>
            <a:ext cx="7886700" cy="4351338"/>
          </a:xfrm>
        </p:spPr>
        <p:txBody>
          <a:bodyPr>
            <a:normAutofit fontScale="85000" lnSpcReduction="20000"/>
          </a:bodyPr>
          <a:lstStyle/>
          <a:p>
            <a:r>
              <a:rPr lang="en-US" sz="2600" dirty="0">
                <a:solidFill>
                  <a:srgbClr val="90C225"/>
                </a:solidFill>
              </a:rPr>
              <a:t>The content and effectiveness of the parent and family engagement policy and program must be evaluated annually</a:t>
            </a:r>
          </a:p>
          <a:p>
            <a:r>
              <a:rPr lang="en-US" sz="2600" dirty="0">
                <a:solidFill>
                  <a:srgbClr val="90C225"/>
                </a:solidFill>
              </a:rPr>
              <a:t>Barriers to participation in parental involvement are identified and addressed</a:t>
            </a:r>
          </a:p>
          <a:p>
            <a:r>
              <a:rPr lang="en-US" sz="2600" dirty="0">
                <a:solidFill>
                  <a:srgbClr val="90C225"/>
                </a:solidFill>
              </a:rPr>
              <a:t>We </a:t>
            </a:r>
            <a:r>
              <a:rPr lang="en-US" sz="2600" dirty="0">
                <a:solidFill>
                  <a:srgbClr val="90C225"/>
                </a:solidFill>
                <a:latin typeface="Times New Roman" panose="02020603050405020304" pitchFamily="18" charset="0"/>
                <a:cs typeface="Times New Roman" panose="02020603050405020304" pitchFamily="18" charset="0"/>
              </a:rPr>
              <a:t>gather</a:t>
            </a:r>
            <a:r>
              <a:rPr lang="en-US" sz="2600" dirty="0">
                <a:solidFill>
                  <a:srgbClr val="90C225"/>
                </a:solidFill>
              </a:rPr>
              <a:t> data to evaluate our program through:</a:t>
            </a:r>
          </a:p>
          <a:p>
            <a:pPr lvl="1"/>
            <a:r>
              <a:rPr lang="en-US" sz="2400" dirty="0">
                <a:solidFill>
                  <a:srgbClr val="90C225"/>
                </a:solidFill>
              </a:rPr>
              <a:t>Parent questionnaires and surveys</a:t>
            </a:r>
          </a:p>
          <a:p>
            <a:pPr lvl="1"/>
            <a:r>
              <a:rPr lang="en-US" sz="2400" dirty="0">
                <a:solidFill>
                  <a:srgbClr val="90C225"/>
                </a:solidFill>
              </a:rPr>
              <a:t>Parent advisory committee input</a:t>
            </a:r>
          </a:p>
          <a:p>
            <a:pPr lvl="1"/>
            <a:r>
              <a:rPr lang="en-US" sz="2400" dirty="0">
                <a:solidFill>
                  <a:srgbClr val="90C225"/>
                </a:solidFill>
              </a:rPr>
              <a:t>Ongoing parent feedback </a:t>
            </a:r>
          </a:p>
          <a:p>
            <a:pPr lvl="1"/>
            <a:r>
              <a:rPr lang="en-US" sz="2400" dirty="0">
                <a:solidFill>
                  <a:srgbClr val="90C225"/>
                </a:solidFill>
              </a:rPr>
              <a:t>SBDM Input</a:t>
            </a:r>
          </a:p>
          <a:p>
            <a:r>
              <a:rPr lang="en-US" sz="2600" dirty="0">
                <a:solidFill>
                  <a:srgbClr val="90C225"/>
                </a:solidFill>
              </a:rPr>
              <a:t>Results for the evaluation are shared with school staff and the SBDM committee.</a:t>
            </a:r>
          </a:p>
          <a:p>
            <a:endParaRPr lang="en-US" sz="2600" dirty="0">
              <a:latin typeface="Arial Narrow" panose="020B0606020202030204" pitchFamily="34" charset="0"/>
            </a:endParaRPr>
          </a:p>
        </p:txBody>
      </p:sp>
      <p:pic>
        <p:nvPicPr>
          <p:cNvPr id="2" name="Picture 1">
            <a:extLst>
              <a:ext uri="{FF2B5EF4-FFF2-40B4-BE49-F238E27FC236}">
                <a16:creationId xmlns:a16="http://schemas.microsoft.com/office/drawing/2014/main" id="{D283FD27-70F9-4D42-B60A-00415535DEAC}"/>
              </a:ext>
            </a:extLst>
          </p:cNvPr>
          <p:cNvPicPr>
            <a:picLocks noChangeAspect="1"/>
          </p:cNvPicPr>
          <p:nvPr/>
        </p:nvPicPr>
        <p:blipFill>
          <a:blip r:embed="rId2"/>
          <a:stretch>
            <a:fillRect/>
          </a:stretch>
        </p:blipFill>
        <p:spPr>
          <a:xfrm>
            <a:off x="9189357" y="4785179"/>
            <a:ext cx="2870200" cy="1816100"/>
          </a:xfrm>
          <a:prstGeom prst="rect">
            <a:avLst/>
          </a:prstGeom>
        </p:spPr>
      </p:pic>
    </p:spTree>
    <p:extLst>
      <p:ext uri="{BB962C8B-B14F-4D97-AF65-F5344CB8AC3E}">
        <p14:creationId xmlns:p14="http://schemas.microsoft.com/office/powerpoint/2010/main" val="452104095"/>
      </p:ext>
    </p:extLst>
  </p:cSld>
  <p:clrMapOvr>
    <a:masterClrMapping/>
  </p:clrMapOvr>
  <mc:AlternateContent xmlns:mc="http://schemas.openxmlformats.org/markup-compatibility/2006" xmlns:p14="http://schemas.microsoft.com/office/powerpoint/2010/main">
    <mc:Choice Requires="p14">
      <p:transition spd="slow" p14:dur="3400" advClick="0">
        <p14:reveal/>
        <p:sndAc>
          <p:endSnd/>
        </p:sndAc>
      </p:transition>
    </mc:Choice>
    <mc:Fallback xmlns="">
      <p:transition spd="slow" advClick="0">
        <p:fade/>
        <p:sndAc>
          <p:end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CC967-E450-8C47-B776-B94B3BE5E864}"/>
              </a:ext>
            </a:extLst>
          </p:cNvPr>
          <p:cNvSpPr txBox="1">
            <a:spLocks/>
          </p:cNvSpPr>
          <p:nvPr/>
        </p:nvSpPr>
        <p:spPr>
          <a:xfrm>
            <a:off x="661306" y="1253331"/>
            <a:ext cx="8800193" cy="4351338"/>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114300" algn="l"/>
            <a:r>
              <a:rPr lang="en-US" sz="1600" b="1" dirty="0">
                <a:solidFill>
                  <a:srgbClr val="002060"/>
                </a:solidFill>
              </a:rPr>
              <a:t>Parents’ Right to Know - Teacher and Paraprofessional Qualifications: </a:t>
            </a:r>
            <a:r>
              <a:rPr lang="en-US" sz="1600" dirty="0">
                <a:solidFill>
                  <a:srgbClr val="002060"/>
                </a:solidFill>
              </a:rPr>
              <a:t>Schools must inform parents of Title 1, Part A schools that they have the right to request information regarding the qualification of their student’s classroom teachers and paraprofessional providing services to the child. (Section 1112 (e) (1) (A)(</a:t>
            </a:r>
            <a:r>
              <a:rPr lang="en-US" sz="1600" dirty="0" err="1">
                <a:solidFill>
                  <a:srgbClr val="002060"/>
                </a:solidFill>
              </a:rPr>
              <a:t>i</a:t>
            </a:r>
            <a:r>
              <a:rPr lang="en-US" sz="1600" dirty="0">
                <a:solidFill>
                  <a:srgbClr val="002060"/>
                </a:solidFill>
              </a:rPr>
              <a:t>-ii))</a:t>
            </a:r>
          </a:p>
          <a:p>
            <a:pPr marL="285750" indent="-285750" algn="l">
              <a:buFont typeface="Arial" panose="020B0604020202020204" pitchFamily="34" charset="0"/>
              <a:buChar char="•"/>
            </a:pPr>
            <a:r>
              <a:rPr lang="en-US" sz="1600" dirty="0">
                <a:solidFill>
                  <a:srgbClr val="002060"/>
                </a:solidFill>
              </a:rPr>
              <a:t>Parents must follow the school procedure to request this information</a:t>
            </a:r>
          </a:p>
          <a:p>
            <a:pPr marL="285750" indent="-285750" algn="l">
              <a:buFont typeface="Arial" panose="020B0604020202020204" pitchFamily="34" charset="0"/>
              <a:buChar char="•"/>
            </a:pPr>
            <a:r>
              <a:rPr lang="en-US" sz="1600" dirty="0">
                <a:solidFill>
                  <a:srgbClr val="002060"/>
                </a:solidFill>
              </a:rPr>
              <a:t>Contact Principal Stephanie Ford to request this information via email.          </a:t>
            </a:r>
          </a:p>
          <a:p>
            <a:pPr algn="l"/>
            <a:r>
              <a:rPr lang="en-US" sz="1600" dirty="0">
                <a:solidFill>
                  <a:srgbClr val="002060"/>
                </a:solidFill>
              </a:rPr>
              <a:t>      </a:t>
            </a:r>
            <a:r>
              <a:rPr lang="en-US" sz="1600" dirty="0" err="1">
                <a:solidFill>
                  <a:srgbClr val="002060"/>
                </a:solidFill>
              </a:rPr>
              <a:t>Stephanie.Ford@killeenisd.org</a:t>
            </a:r>
            <a:endParaRPr lang="en-US" sz="1600" dirty="0">
              <a:solidFill>
                <a:srgbClr val="002060"/>
              </a:solidFill>
              <a:highlight>
                <a:srgbClr val="FFFF00"/>
              </a:highlight>
            </a:endParaRPr>
          </a:p>
          <a:p>
            <a:pPr marL="114300" algn="l"/>
            <a:r>
              <a:rPr lang="en-US" sz="1600" b="1" dirty="0">
                <a:solidFill>
                  <a:srgbClr val="002060"/>
                </a:solidFill>
              </a:rPr>
              <a:t>Parents’ Right to Know – Non-State Certified Teachers: </a:t>
            </a:r>
            <a:r>
              <a:rPr lang="en-US" sz="1600" dirty="0">
                <a:solidFill>
                  <a:srgbClr val="002060"/>
                </a:solidFill>
              </a:rPr>
              <a:t>Schools are required to notify parents that the student has been assigned, or has been taught for 4 or more consecutive weeks by, a teacher who does not meet applicable State certification requirements at the grade level and subject area in which the teacher has been assigned. (Section 1112(e)(1)(B)(ii))</a:t>
            </a:r>
          </a:p>
          <a:p>
            <a:pPr marL="114300" algn="l"/>
            <a:r>
              <a:rPr lang="en-US" sz="1600" b="1" dirty="0">
                <a:solidFill>
                  <a:srgbClr val="002060"/>
                </a:solidFill>
              </a:rPr>
              <a:t>Parents’ Right To Know - Student Achievement: </a:t>
            </a:r>
            <a:r>
              <a:rPr lang="en-US" sz="1600" dirty="0">
                <a:solidFill>
                  <a:srgbClr val="002060"/>
                </a:solidFill>
              </a:rPr>
              <a:t>Schools are required to provide each parent information of the level of achievement and academic growth of the parent’s child in each of the State Academic Assessments. (Sections 1112(e)(1)(B)(</a:t>
            </a:r>
            <a:r>
              <a:rPr lang="en-US" sz="1600" dirty="0" err="1">
                <a:solidFill>
                  <a:srgbClr val="002060"/>
                </a:solidFill>
              </a:rPr>
              <a:t>i</a:t>
            </a:r>
            <a:r>
              <a:rPr lang="en-US" sz="1600" dirty="0">
                <a:solidFill>
                  <a:srgbClr val="002060"/>
                </a:solidFill>
              </a:rPr>
              <a:t>))</a:t>
            </a:r>
          </a:p>
        </p:txBody>
      </p:sp>
      <p:sp>
        <p:nvSpPr>
          <p:cNvPr id="4" name="Title 1">
            <a:extLst>
              <a:ext uri="{FF2B5EF4-FFF2-40B4-BE49-F238E27FC236}">
                <a16:creationId xmlns:a16="http://schemas.microsoft.com/office/drawing/2014/main" id="{7BB789D5-906A-6B47-9FAA-B3E57AF019B1}"/>
              </a:ext>
            </a:extLst>
          </p:cNvPr>
          <p:cNvSpPr txBox="1">
            <a:spLocks/>
          </p:cNvSpPr>
          <p:nvPr/>
        </p:nvSpPr>
        <p:spPr>
          <a:xfrm>
            <a:off x="857250" y="147412"/>
            <a:ext cx="7886700" cy="87584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b="1" dirty="0">
                <a:solidFill>
                  <a:srgbClr val="002060"/>
                </a:solidFill>
                <a:latin typeface="Times New Roman" panose="02020603050405020304" pitchFamily="18" charset="0"/>
                <a:cs typeface="Times New Roman" panose="02020603050405020304" pitchFamily="18" charset="0"/>
              </a:rPr>
              <a:t>Parents’ Right to Know</a:t>
            </a:r>
          </a:p>
        </p:txBody>
      </p:sp>
      <p:pic>
        <p:nvPicPr>
          <p:cNvPr id="2" name="Picture 1">
            <a:extLst>
              <a:ext uri="{FF2B5EF4-FFF2-40B4-BE49-F238E27FC236}">
                <a16:creationId xmlns:a16="http://schemas.microsoft.com/office/drawing/2014/main" id="{8B590F5E-174C-B14E-B780-8491F10FD575}"/>
              </a:ext>
            </a:extLst>
          </p:cNvPr>
          <p:cNvPicPr>
            <a:picLocks noChangeAspect="1"/>
          </p:cNvPicPr>
          <p:nvPr/>
        </p:nvPicPr>
        <p:blipFill>
          <a:blip r:embed="rId2"/>
          <a:stretch>
            <a:fillRect/>
          </a:stretch>
        </p:blipFill>
        <p:spPr>
          <a:xfrm>
            <a:off x="9113157" y="4696619"/>
            <a:ext cx="2870200" cy="1816100"/>
          </a:xfrm>
          <a:prstGeom prst="rect">
            <a:avLst/>
          </a:prstGeom>
        </p:spPr>
      </p:pic>
    </p:spTree>
    <p:extLst>
      <p:ext uri="{BB962C8B-B14F-4D97-AF65-F5344CB8AC3E}">
        <p14:creationId xmlns:p14="http://schemas.microsoft.com/office/powerpoint/2010/main" val="849349447"/>
      </p:ext>
    </p:extLst>
  </p:cSld>
  <p:clrMapOvr>
    <a:masterClrMapping/>
  </p:clrMapOvr>
  <p:transition spd="slow" advClick="0">
    <p:randomBar dir="vert"/>
    <p:sndAc>
      <p:endSnd/>
    </p:sndAc>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104C0AC-6B6E-104B-86FC-48D6034D5FB3}"/>
              </a:ext>
            </a:extLst>
          </p:cNvPr>
          <p:cNvSpPr>
            <a:spLocks noGrp="1"/>
          </p:cNvSpPr>
          <p:nvPr>
            <p:ph type="title"/>
          </p:nvPr>
        </p:nvSpPr>
        <p:spPr>
          <a:xfrm>
            <a:off x="628650" y="256269"/>
            <a:ext cx="6316436" cy="756103"/>
          </a:xfrm>
        </p:spPr>
        <p:txBody>
          <a:bodyPr/>
          <a:lstStyle/>
          <a:p>
            <a:r>
              <a:rPr lang="en-US" b="1" dirty="0">
                <a:solidFill>
                  <a:schemeClr val="bg1"/>
                </a:solidFill>
                <a:latin typeface="Times New Roman" panose="02020603050405020304" pitchFamily="18" charset="0"/>
                <a:cs typeface="Times New Roman" panose="02020603050405020304" pitchFamily="18" charset="0"/>
              </a:rPr>
              <a:t>Engagement Opportunities</a:t>
            </a:r>
          </a:p>
        </p:txBody>
      </p:sp>
      <p:sp>
        <p:nvSpPr>
          <p:cNvPr id="4" name="Content Placeholder 2">
            <a:extLst>
              <a:ext uri="{FF2B5EF4-FFF2-40B4-BE49-F238E27FC236}">
                <a16:creationId xmlns:a16="http://schemas.microsoft.com/office/drawing/2014/main" id="{2093F5D9-208B-2C43-8061-4B283B6C6570}"/>
              </a:ext>
            </a:extLst>
          </p:cNvPr>
          <p:cNvSpPr>
            <a:spLocks noGrp="1"/>
          </p:cNvSpPr>
          <p:nvPr>
            <p:ph idx="1"/>
          </p:nvPr>
        </p:nvSpPr>
        <p:spPr>
          <a:xfrm>
            <a:off x="840922" y="538843"/>
            <a:ext cx="7886700" cy="5094514"/>
          </a:xfrm>
        </p:spPr>
        <p:txBody>
          <a:bodyPr>
            <a:noAutofit/>
          </a:bodyPr>
          <a:lstStyle/>
          <a:p>
            <a:pPr marL="0" indent="0">
              <a:buNone/>
            </a:pPr>
            <a:endParaRPr lang="en-US" sz="1900" dirty="0">
              <a:solidFill>
                <a:srgbClr val="90C225"/>
              </a:solidFill>
              <a:latin typeface="Times New Roman" panose="02020603050405020304" pitchFamily="18" charset="0"/>
              <a:cs typeface="Times New Roman" panose="02020603050405020304" pitchFamily="18" charset="0"/>
            </a:endParaRPr>
          </a:p>
          <a:p>
            <a:r>
              <a:rPr lang="en-US" sz="1900" dirty="0">
                <a:solidFill>
                  <a:srgbClr val="90C225"/>
                </a:solidFill>
                <a:latin typeface="Times New Roman" panose="02020603050405020304" pitchFamily="18" charset="0"/>
                <a:cs typeface="Times New Roman" panose="02020603050405020304" pitchFamily="18" charset="0"/>
              </a:rPr>
              <a:t>Welcoming Environment </a:t>
            </a:r>
          </a:p>
          <a:p>
            <a:r>
              <a:rPr lang="en-US" sz="1900" dirty="0">
                <a:solidFill>
                  <a:srgbClr val="90C225"/>
                </a:solidFill>
                <a:latin typeface="Times New Roman" panose="02020603050405020304" pitchFamily="18" charset="0"/>
                <a:cs typeface="Times New Roman" panose="02020603050405020304" pitchFamily="18" charset="0"/>
              </a:rPr>
              <a:t>Back to School/Meet the Teacher</a:t>
            </a:r>
          </a:p>
          <a:p>
            <a:r>
              <a:rPr lang="en-US" sz="1900" dirty="0">
                <a:solidFill>
                  <a:srgbClr val="90C225"/>
                </a:solidFill>
                <a:latin typeface="Times New Roman" panose="02020603050405020304" pitchFamily="18" charset="0"/>
                <a:cs typeface="Times New Roman" panose="02020603050405020304" pitchFamily="18" charset="0"/>
              </a:rPr>
              <a:t>Daily Agendas &amp; Communication Folders  - Wednesday Folders</a:t>
            </a:r>
          </a:p>
          <a:p>
            <a:r>
              <a:rPr lang="en-US" sz="1900" dirty="0">
                <a:solidFill>
                  <a:srgbClr val="90C225"/>
                </a:solidFill>
                <a:latin typeface="Times New Roman" panose="02020603050405020304" pitchFamily="18" charset="0"/>
                <a:cs typeface="Times New Roman" panose="02020603050405020304" pitchFamily="18" charset="0"/>
              </a:rPr>
              <a:t>Parent Conferences  - October and February, and as needed.</a:t>
            </a:r>
          </a:p>
          <a:p>
            <a:r>
              <a:rPr lang="en-US" sz="1900" dirty="0">
                <a:solidFill>
                  <a:srgbClr val="90C225"/>
                </a:solidFill>
                <a:latin typeface="Times New Roman" panose="02020603050405020304" pitchFamily="18" charset="0"/>
                <a:cs typeface="Times New Roman" panose="02020603050405020304" pitchFamily="18" charset="0"/>
              </a:rPr>
              <a:t>ESL  Information Meeting </a:t>
            </a:r>
          </a:p>
          <a:p>
            <a:r>
              <a:rPr lang="en-US" sz="1900" dirty="0">
                <a:solidFill>
                  <a:srgbClr val="90C225"/>
                </a:solidFill>
                <a:latin typeface="Times New Roman" panose="02020603050405020304" pitchFamily="18" charset="0"/>
                <a:cs typeface="Times New Roman" panose="02020603050405020304" pitchFamily="18" charset="0"/>
              </a:rPr>
              <a:t>Dyslexia Information Meeting</a:t>
            </a:r>
          </a:p>
          <a:p>
            <a:r>
              <a:rPr lang="en-US" sz="1900" dirty="0">
                <a:solidFill>
                  <a:srgbClr val="90C225"/>
                </a:solidFill>
                <a:latin typeface="Times New Roman" panose="02020603050405020304" pitchFamily="18" charset="0"/>
                <a:cs typeface="Times New Roman" panose="02020603050405020304" pitchFamily="18" charset="0"/>
              </a:rPr>
              <a:t>STAAR Information Meetings  </a:t>
            </a:r>
          </a:p>
          <a:p>
            <a:r>
              <a:rPr lang="en-US" sz="1900" dirty="0">
                <a:solidFill>
                  <a:srgbClr val="90C225"/>
                </a:solidFill>
                <a:latin typeface="Times New Roman" panose="02020603050405020304" pitchFamily="18" charset="0"/>
                <a:cs typeface="Times New Roman" panose="02020603050405020304" pitchFamily="18" charset="0"/>
              </a:rPr>
              <a:t>Newsletters - Monthly</a:t>
            </a:r>
          </a:p>
          <a:p>
            <a:r>
              <a:rPr lang="en-US" sz="1900" dirty="0">
                <a:solidFill>
                  <a:srgbClr val="90C225"/>
                </a:solidFill>
                <a:latin typeface="Times New Roman" panose="02020603050405020304" pitchFamily="18" charset="0"/>
                <a:cs typeface="Times New Roman" panose="02020603050405020304" pitchFamily="18" charset="0"/>
              </a:rPr>
              <a:t>PTA &amp; Volunteer Program </a:t>
            </a:r>
          </a:p>
          <a:p>
            <a:r>
              <a:rPr lang="en-US" sz="1900" dirty="0">
                <a:solidFill>
                  <a:srgbClr val="90C225"/>
                </a:solidFill>
                <a:latin typeface="Times New Roman" panose="02020603050405020304" pitchFamily="18" charset="0"/>
                <a:cs typeface="Times New Roman" panose="02020603050405020304" pitchFamily="18" charset="0"/>
              </a:rPr>
              <a:t>Early Literacy Club  - Little Rattlers </a:t>
            </a:r>
          </a:p>
          <a:p>
            <a:r>
              <a:rPr lang="en-US" sz="1900" dirty="0">
                <a:solidFill>
                  <a:srgbClr val="90C225"/>
                </a:solidFill>
                <a:latin typeface="Times New Roman" panose="02020603050405020304" pitchFamily="18" charset="0"/>
                <a:cs typeface="Times New Roman" panose="02020603050405020304" pitchFamily="18" charset="0"/>
              </a:rPr>
              <a:t>Home Access Center  - Monitor student assignments &amp; grades</a:t>
            </a:r>
          </a:p>
          <a:p>
            <a:r>
              <a:rPr lang="en-US" sz="1900" dirty="0">
                <a:solidFill>
                  <a:srgbClr val="90C225"/>
                </a:solidFill>
                <a:latin typeface="Times New Roman" panose="02020603050405020304" pitchFamily="18" charset="0"/>
                <a:cs typeface="Times New Roman" panose="02020603050405020304" pitchFamily="18" charset="0"/>
              </a:rPr>
              <a:t>PULSE - Meeting with Principal to discuss school happenings/share input</a:t>
            </a:r>
          </a:p>
          <a:p>
            <a:r>
              <a:rPr lang="en-US" sz="1900" dirty="0">
                <a:solidFill>
                  <a:srgbClr val="90C225"/>
                </a:solidFill>
                <a:latin typeface="Times New Roman" panose="02020603050405020304" pitchFamily="18" charset="0"/>
                <a:cs typeface="Times New Roman" panose="02020603050405020304" pitchFamily="18" charset="0"/>
              </a:rPr>
              <a:t>SBDM – Be part of stakeholder input regarding campus improvement</a:t>
            </a:r>
          </a:p>
          <a:p>
            <a:endParaRPr lang="en-US" sz="19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B09CF9A-58D3-BC46-808C-AF54A3E03066}"/>
              </a:ext>
            </a:extLst>
          </p:cNvPr>
          <p:cNvPicPr>
            <a:picLocks noChangeAspect="1"/>
          </p:cNvPicPr>
          <p:nvPr/>
        </p:nvPicPr>
        <p:blipFill>
          <a:blip r:embed="rId2"/>
          <a:stretch>
            <a:fillRect/>
          </a:stretch>
        </p:blipFill>
        <p:spPr>
          <a:xfrm>
            <a:off x="9069614" y="4708979"/>
            <a:ext cx="2870200" cy="1816100"/>
          </a:xfrm>
          <a:prstGeom prst="rect">
            <a:avLst/>
          </a:prstGeom>
        </p:spPr>
      </p:pic>
    </p:spTree>
    <p:extLst>
      <p:ext uri="{BB962C8B-B14F-4D97-AF65-F5344CB8AC3E}">
        <p14:creationId xmlns:p14="http://schemas.microsoft.com/office/powerpoint/2010/main" val="3295097479"/>
      </p:ext>
    </p:extLst>
  </p:cSld>
  <p:clrMapOvr>
    <a:masterClrMapping/>
  </p:clrMapOvr>
  <mc:AlternateContent xmlns:mc="http://schemas.openxmlformats.org/markup-compatibility/2006" xmlns:p14="http://schemas.microsoft.com/office/powerpoint/2010/main">
    <mc:Choice Requires="p14">
      <p:transition spd="slow" p14:dur="1500" advClick="0">
        <p:split orient="vert"/>
        <p:sndAc>
          <p:endSnd/>
        </p:sndAc>
      </p:transition>
    </mc:Choice>
    <mc:Fallback xmlns="">
      <p:transition spd="slow" advClick="0">
        <p:split orient="vert"/>
        <p:sndAc>
          <p:end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CDC666B-8FB0-F545-A8A7-9AF430D96E08}"/>
              </a:ext>
            </a:extLst>
          </p:cNvPr>
          <p:cNvSpPr txBox="1">
            <a:spLocks/>
          </p:cNvSpPr>
          <p:nvPr/>
        </p:nvSpPr>
        <p:spPr>
          <a:xfrm>
            <a:off x="748392" y="261257"/>
            <a:ext cx="8569779" cy="754518"/>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a:solidFill>
                  <a:srgbClr val="002060"/>
                </a:solidFill>
                <a:latin typeface="Times New Roman" panose="02020603050405020304" pitchFamily="18" charset="0"/>
                <a:cs typeface="Times New Roman" panose="02020603050405020304" pitchFamily="18" charset="0"/>
              </a:rPr>
              <a:t>Ways to Support Student Achievement</a:t>
            </a:r>
          </a:p>
        </p:txBody>
      </p:sp>
      <p:sp>
        <p:nvSpPr>
          <p:cNvPr id="4" name="Content Placeholder 2">
            <a:extLst>
              <a:ext uri="{FF2B5EF4-FFF2-40B4-BE49-F238E27FC236}">
                <a16:creationId xmlns:a16="http://schemas.microsoft.com/office/drawing/2014/main" id="{1C01AAEF-83ED-5648-9F8C-8EF3CFFC019E}"/>
              </a:ext>
            </a:extLst>
          </p:cNvPr>
          <p:cNvSpPr txBox="1">
            <a:spLocks/>
          </p:cNvSpPr>
          <p:nvPr/>
        </p:nvSpPr>
        <p:spPr>
          <a:xfrm>
            <a:off x="1081315" y="1282700"/>
            <a:ext cx="7620000" cy="5181600"/>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b="1" dirty="0">
                <a:solidFill>
                  <a:srgbClr val="002060"/>
                </a:solidFill>
                <a:latin typeface="Times New Roman" panose="02020603050405020304" pitchFamily="18" charset="0"/>
                <a:cs typeface="Times New Roman" panose="02020603050405020304" pitchFamily="18" charset="0"/>
              </a:rPr>
              <a:t>Celebrate all successes</a:t>
            </a:r>
          </a:p>
          <a:p>
            <a:pPr algn="l"/>
            <a:r>
              <a:rPr lang="en-US" b="1" dirty="0">
                <a:solidFill>
                  <a:srgbClr val="002060"/>
                </a:solidFill>
                <a:latin typeface="Times New Roman" panose="02020603050405020304" pitchFamily="18" charset="0"/>
                <a:cs typeface="Times New Roman" panose="02020603050405020304" pitchFamily="18" charset="0"/>
              </a:rPr>
              <a:t>Praise effort and hard work</a:t>
            </a:r>
          </a:p>
          <a:p>
            <a:pPr algn="l"/>
            <a:r>
              <a:rPr lang="en-US" b="1" dirty="0">
                <a:solidFill>
                  <a:srgbClr val="002060"/>
                </a:solidFill>
                <a:latin typeface="Times New Roman" panose="02020603050405020304" pitchFamily="18" charset="0"/>
                <a:cs typeface="Times New Roman" panose="02020603050405020304" pitchFamily="18" charset="0"/>
              </a:rPr>
              <a:t>Encouragement, Encouragement, Encouragement</a:t>
            </a:r>
          </a:p>
          <a:p>
            <a:pPr algn="l"/>
            <a:r>
              <a:rPr lang="en-US" b="1" dirty="0">
                <a:solidFill>
                  <a:srgbClr val="002060"/>
                </a:solidFill>
                <a:latin typeface="Times New Roman" panose="02020603050405020304" pitchFamily="18" charset="0"/>
                <a:cs typeface="Times New Roman" panose="02020603050405020304" pitchFamily="18" charset="0"/>
              </a:rPr>
              <a:t>Take advantage of real-world learning opportunities such as rounding prices in the grocery store, estimating total costs, identifying shapes, giving directions, summarizing the plot of a movie or show, halving ingredients in a recipe, etc. </a:t>
            </a:r>
          </a:p>
          <a:p>
            <a:pPr algn="l"/>
            <a:r>
              <a:rPr lang="en-US" b="1" dirty="0">
                <a:solidFill>
                  <a:srgbClr val="002060"/>
                </a:solidFill>
                <a:latin typeface="Times New Roman" panose="02020603050405020304" pitchFamily="18" charset="0"/>
                <a:cs typeface="Times New Roman" panose="02020603050405020304" pitchFamily="18" charset="0"/>
              </a:rPr>
              <a:t>Read to your child/ Have your child read to you, daily</a:t>
            </a:r>
          </a:p>
          <a:p>
            <a:pPr algn="l"/>
            <a:r>
              <a:rPr lang="en-US" b="1" dirty="0">
                <a:solidFill>
                  <a:srgbClr val="002060"/>
                </a:solidFill>
                <a:latin typeface="Times New Roman" panose="02020603050405020304" pitchFamily="18" charset="0"/>
                <a:cs typeface="Times New Roman" panose="02020603050405020304" pitchFamily="18" charset="0"/>
              </a:rPr>
              <a:t>Read the same book as your child and talk about what you’ve read</a:t>
            </a:r>
          </a:p>
          <a:p>
            <a:pPr algn="l"/>
            <a:r>
              <a:rPr lang="en-US" b="1" dirty="0">
                <a:solidFill>
                  <a:srgbClr val="002060"/>
                </a:solidFill>
                <a:latin typeface="Times New Roman" panose="02020603050405020304" pitchFamily="18" charset="0"/>
                <a:cs typeface="Times New Roman" panose="02020603050405020304" pitchFamily="18" charset="0"/>
              </a:rPr>
              <a:t>Practice sight words and math facts with your child, daily</a:t>
            </a:r>
          </a:p>
          <a:p>
            <a:pPr algn="l"/>
            <a:r>
              <a:rPr lang="en-US" b="1" dirty="0">
                <a:solidFill>
                  <a:srgbClr val="002060"/>
                </a:solidFill>
                <a:latin typeface="Times New Roman" panose="02020603050405020304" pitchFamily="18" charset="0"/>
                <a:cs typeface="Times New Roman" panose="02020603050405020304" pitchFamily="18" charset="0"/>
              </a:rPr>
              <a:t>Check the Home Access Center regularly for assignments and grades </a:t>
            </a:r>
          </a:p>
          <a:p>
            <a:pPr algn="l"/>
            <a:r>
              <a:rPr lang="en-US" b="1" dirty="0">
                <a:solidFill>
                  <a:srgbClr val="002060"/>
                </a:solidFill>
                <a:latin typeface="Times New Roman" panose="02020603050405020304" pitchFamily="18" charset="0"/>
                <a:cs typeface="Times New Roman" panose="02020603050405020304" pitchFamily="18" charset="0"/>
              </a:rPr>
              <a:t>Check your child’s communication agenda daily</a:t>
            </a:r>
          </a:p>
          <a:p>
            <a:pPr algn="l"/>
            <a:r>
              <a:rPr lang="en-US" b="1" dirty="0">
                <a:solidFill>
                  <a:srgbClr val="002060"/>
                </a:solidFill>
                <a:latin typeface="Times New Roman" panose="02020603050405020304" pitchFamily="18" charset="0"/>
                <a:cs typeface="Times New Roman" panose="02020603050405020304" pitchFamily="18" charset="0"/>
              </a:rPr>
              <a:t>Keep in regular contact with your child’s teacher</a:t>
            </a:r>
          </a:p>
          <a:p>
            <a:pPr algn="l"/>
            <a:r>
              <a:rPr lang="en-US" b="1" dirty="0">
                <a:solidFill>
                  <a:srgbClr val="002060"/>
                </a:solidFill>
                <a:latin typeface="Times New Roman" panose="02020603050405020304" pitchFamily="18" charset="0"/>
                <a:cs typeface="Times New Roman" panose="02020603050405020304" pitchFamily="18" charset="0"/>
              </a:rPr>
              <a:t>Attend school events and parent input meetings</a:t>
            </a:r>
            <a:endParaRPr lang="en-US"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56A5807-8C64-354F-B1E8-99338745FDD8}"/>
              </a:ext>
            </a:extLst>
          </p:cNvPr>
          <p:cNvPicPr>
            <a:picLocks noChangeAspect="1"/>
          </p:cNvPicPr>
          <p:nvPr/>
        </p:nvPicPr>
        <p:blipFill>
          <a:blip r:embed="rId2"/>
          <a:stretch>
            <a:fillRect/>
          </a:stretch>
        </p:blipFill>
        <p:spPr>
          <a:xfrm>
            <a:off x="9080500" y="4780643"/>
            <a:ext cx="2870200" cy="1816100"/>
          </a:xfrm>
          <a:prstGeom prst="rect">
            <a:avLst/>
          </a:prstGeom>
        </p:spPr>
      </p:pic>
    </p:spTree>
    <p:extLst>
      <p:ext uri="{BB962C8B-B14F-4D97-AF65-F5344CB8AC3E}">
        <p14:creationId xmlns:p14="http://schemas.microsoft.com/office/powerpoint/2010/main" val="4165247874"/>
      </p:ext>
    </p:extLst>
  </p:cSld>
  <p:clrMapOvr>
    <a:masterClrMapping/>
  </p:clrMapOvr>
  <p:transition spd="slow" advClick="0">
    <p:wipe/>
    <p:sndAc>
      <p:endSnd/>
    </p:sndAc>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4A7C2E-7898-4D4C-A28E-127C0DF24DA7}"/>
              </a:ext>
            </a:extLst>
          </p:cNvPr>
          <p:cNvSpPr>
            <a:spLocks noGrp="1"/>
          </p:cNvSpPr>
          <p:nvPr>
            <p:ph type="title"/>
          </p:nvPr>
        </p:nvSpPr>
        <p:spPr>
          <a:xfrm>
            <a:off x="628649" y="177119"/>
            <a:ext cx="4825093" cy="756103"/>
          </a:xfrm>
        </p:spPr>
        <p:txBody>
          <a:bodyPr/>
          <a:lstStyle/>
          <a:p>
            <a:r>
              <a:rPr lang="en-US"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Who do I contact?</a:t>
            </a:r>
          </a:p>
        </p:txBody>
      </p:sp>
      <p:sp>
        <p:nvSpPr>
          <p:cNvPr id="4" name="Content Placeholder 2">
            <a:extLst>
              <a:ext uri="{FF2B5EF4-FFF2-40B4-BE49-F238E27FC236}">
                <a16:creationId xmlns:a16="http://schemas.microsoft.com/office/drawing/2014/main" id="{71E378CA-1A1E-C847-85B3-1FFBEAA9941A}"/>
              </a:ext>
            </a:extLst>
          </p:cNvPr>
          <p:cNvSpPr txBox="1">
            <a:spLocks/>
          </p:cNvSpPr>
          <p:nvPr/>
        </p:nvSpPr>
        <p:spPr>
          <a:xfrm>
            <a:off x="628649" y="933222"/>
            <a:ext cx="8907237" cy="51816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en-US" sz="7000" dirty="0">
                <a:solidFill>
                  <a:srgbClr val="90C225"/>
                </a:solidFill>
                <a:latin typeface="Times New Roman" panose="02020603050405020304" pitchFamily="18" charset="0"/>
                <a:cs typeface="Times New Roman" panose="02020603050405020304" pitchFamily="18" charset="0"/>
              </a:rPr>
              <a:t>Principal – (254)336-7480</a:t>
            </a:r>
          </a:p>
          <a:p>
            <a:pPr>
              <a:buFont typeface="Wingdings" pitchFamily="2" charset="2"/>
              <a:buChar char="Ø"/>
            </a:pPr>
            <a:r>
              <a:rPr lang="en-US" altLang="en-US" sz="7000" dirty="0">
                <a:solidFill>
                  <a:srgbClr val="90C225"/>
                </a:solidFill>
                <a:latin typeface="Times New Roman" panose="02020603050405020304" pitchFamily="18" charset="0"/>
                <a:cs typeface="Times New Roman" panose="02020603050405020304" pitchFamily="18" charset="0"/>
              </a:rPr>
              <a:t>Stephanie Ford, Grades 2</a:t>
            </a:r>
            <a:r>
              <a:rPr lang="en-US" altLang="en-US" sz="7000" baseline="30000" dirty="0">
                <a:solidFill>
                  <a:srgbClr val="90C225"/>
                </a:solidFill>
                <a:latin typeface="Times New Roman" panose="02020603050405020304" pitchFamily="18" charset="0"/>
                <a:cs typeface="Times New Roman" panose="02020603050405020304" pitchFamily="18" charset="0"/>
              </a:rPr>
              <a:t>nd</a:t>
            </a:r>
            <a:r>
              <a:rPr lang="en-US" altLang="en-US" sz="7000" dirty="0">
                <a:solidFill>
                  <a:srgbClr val="90C225"/>
                </a:solidFill>
                <a:latin typeface="Times New Roman" panose="02020603050405020304" pitchFamily="18" charset="0"/>
                <a:cs typeface="Times New Roman" panose="02020603050405020304" pitchFamily="18" charset="0"/>
              </a:rPr>
              <a:t>, 5</a:t>
            </a:r>
            <a:r>
              <a:rPr lang="en-US" altLang="en-US" sz="7000" baseline="30000" dirty="0">
                <a:solidFill>
                  <a:srgbClr val="90C225"/>
                </a:solidFill>
                <a:latin typeface="Times New Roman" panose="02020603050405020304" pitchFamily="18" charset="0"/>
                <a:cs typeface="Times New Roman" panose="02020603050405020304" pitchFamily="18" charset="0"/>
              </a:rPr>
              <a:t>th</a:t>
            </a:r>
            <a:r>
              <a:rPr lang="en-US" altLang="en-US" sz="7000" dirty="0">
                <a:solidFill>
                  <a:srgbClr val="90C225"/>
                </a:solidFill>
                <a:latin typeface="Times New Roman" panose="02020603050405020304" pitchFamily="18" charset="0"/>
                <a:cs typeface="Times New Roman" panose="02020603050405020304" pitchFamily="18" charset="0"/>
              </a:rPr>
              <a:t>, - </a:t>
            </a:r>
            <a:r>
              <a:rPr lang="en-US" altLang="en-US" sz="7000" dirty="0">
                <a:solidFill>
                  <a:srgbClr val="90C225"/>
                </a:solidFill>
                <a:latin typeface="Times New Roman" panose="02020603050405020304" pitchFamily="18" charset="0"/>
                <a:cs typeface="Times New Roman" panose="02020603050405020304" pitchFamily="18" charset="0"/>
                <a:hlinkClick r:id="rId2"/>
              </a:rPr>
              <a:t>Stephanie.Ford@killeenisd.org</a:t>
            </a:r>
            <a:r>
              <a:rPr lang="en-US" altLang="en-US" sz="7000" dirty="0">
                <a:solidFill>
                  <a:srgbClr val="90C225"/>
                </a:solidFill>
                <a:latin typeface="Times New Roman" panose="02020603050405020304" pitchFamily="18" charset="0"/>
                <a:cs typeface="Times New Roman" panose="02020603050405020304" pitchFamily="18" charset="0"/>
              </a:rPr>
              <a:t> </a:t>
            </a:r>
          </a:p>
          <a:p>
            <a:pPr marL="0" indent="0">
              <a:buNone/>
            </a:pPr>
            <a:r>
              <a:rPr lang="en-US" altLang="en-US" sz="7000" dirty="0">
                <a:solidFill>
                  <a:srgbClr val="90C225"/>
                </a:solidFill>
                <a:latin typeface="Times New Roman" panose="02020603050405020304" pitchFamily="18" charset="0"/>
                <a:cs typeface="Times New Roman" panose="02020603050405020304" pitchFamily="18" charset="0"/>
              </a:rPr>
              <a:t>Assistant Principals: (254) 336-7480</a:t>
            </a:r>
          </a:p>
          <a:p>
            <a:pPr>
              <a:buFont typeface="Wingdings" pitchFamily="2" charset="2"/>
              <a:buChar char="Ø"/>
            </a:pPr>
            <a:r>
              <a:rPr lang="en-US" altLang="en-US" sz="7000" dirty="0">
                <a:solidFill>
                  <a:srgbClr val="90C225"/>
                </a:solidFill>
                <a:latin typeface="Times New Roman" panose="02020603050405020304" pitchFamily="18" charset="0"/>
                <a:cs typeface="Times New Roman" panose="02020603050405020304" pitchFamily="18" charset="0"/>
              </a:rPr>
              <a:t>Chelsea Jordan, Grades Pk, 1</a:t>
            </a:r>
            <a:r>
              <a:rPr lang="en-US" altLang="en-US" sz="7000" baseline="30000" dirty="0">
                <a:solidFill>
                  <a:srgbClr val="90C225"/>
                </a:solidFill>
                <a:latin typeface="Times New Roman" panose="02020603050405020304" pitchFamily="18" charset="0"/>
                <a:cs typeface="Times New Roman" panose="02020603050405020304" pitchFamily="18" charset="0"/>
              </a:rPr>
              <a:t>st</a:t>
            </a:r>
            <a:r>
              <a:rPr lang="en-US" altLang="en-US" sz="7000" dirty="0">
                <a:solidFill>
                  <a:srgbClr val="90C225"/>
                </a:solidFill>
                <a:latin typeface="Times New Roman" panose="02020603050405020304" pitchFamily="18" charset="0"/>
                <a:cs typeface="Times New Roman" panose="02020603050405020304" pitchFamily="18" charset="0"/>
              </a:rPr>
              <a:t>, 4</a:t>
            </a:r>
            <a:r>
              <a:rPr lang="en-US" altLang="en-US" sz="7000" baseline="30000" dirty="0">
                <a:solidFill>
                  <a:srgbClr val="90C225"/>
                </a:solidFill>
                <a:latin typeface="Times New Roman" panose="02020603050405020304" pitchFamily="18" charset="0"/>
                <a:cs typeface="Times New Roman" panose="02020603050405020304" pitchFamily="18" charset="0"/>
              </a:rPr>
              <a:t>th</a:t>
            </a:r>
            <a:r>
              <a:rPr lang="en-US" altLang="en-US" sz="7000" dirty="0">
                <a:solidFill>
                  <a:srgbClr val="90C225"/>
                </a:solidFill>
                <a:latin typeface="Times New Roman" panose="02020603050405020304" pitchFamily="18" charset="0"/>
                <a:cs typeface="Times New Roman" panose="02020603050405020304" pitchFamily="18" charset="0"/>
              </a:rPr>
              <a:t>, Skills Unit – </a:t>
            </a:r>
            <a:r>
              <a:rPr lang="en-US" altLang="en-US" sz="7000" dirty="0">
                <a:solidFill>
                  <a:srgbClr val="90C225"/>
                </a:solidFill>
                <a:latin typeface="Times New Roman" panose="02020603050405020304" pitchFamily="18" charset="0"/>
                <a:cs typeface="Times New Roman" panose="02020603050405020304" pitchFamily="18" charset="0"/>
                <a:hlinkClick r:id="rId3"/>
              </a:rPr>
              <a:t>Chelsea.Jordan@killeenisd.org</a:t>
            </a:r>
            <a:endParaRPr lang="en-US" altLang="en-US" sz="7000" dirty="0">
              <a:solidFill>
                <a:srgbClr val="90C225"/>
              </a:solidFill>
              <a:latin typeface="Times New Roman" panose="02020603050405020304" pitchFamily="18" charset="0"/>
              <a:cs typeface="Times New Roman" panose="02020603050405020304" pitchFamily="18" charset="0"/>
            </a:endParaRPr>
          </a:p>
          <a:p>
            <a:pPr>
              <a:buFont typeface="Wingdings" pitchFamily="2" charset="2"/>
              <a:buChar char="Ø"/>
            </a:pPr>
            <a:r>
              <a:rPr lang="en-US" altLang="en-US" sz="7000" dirty="0">
                <a:solidFill>
                  <a:srgbClr val="90C225"/>
                </a:solidFill>
                <a:latin typeface="Times New Roman" panose="02020603050405020304" pitchFamily="18" charset="0"/>
                <a:cs typeface="Times New Roman" panose="02020603050405020304" pitchFamily="18" charset="0"/>
              </a:rPr>
              <a:t>Lynette Pettway, Grades Pk, K, 3</a:t>
            </a:r>
            <a:r>
              <a:rPr lang="en-US" altLang="en-US" sz="7000" baseline="30000" dirty="0">
                <a:solidFill>
                  <a:srgbClr val="90C225"/>
                </a:solidFill>
                <a:latin typeface="Times New Roman" panose="02020603050405020304" pitchFamily="18" charset="0"/>
                <a:cs typeface="Times New Roman" panose="02020603050405020304" pitchFamily="18" charset="0"/>
              </a:rPr>
              <a:t>rd</a:t>
            </a:r>
            <a:r>
              <a:rPr lang="en-US" altLang="en-US" sz="7000" dirty="0">
                <a:solidFill>
                  <a:srgbClr val="90C225"/>
                </a:solidFill>
                <a:latin typeface="Times New Roman" panose="02020603050405020304" pitchFamily="18" charset="0"/>
                <a:cs typeface="Times New Roman" panose="02020603050405020304" pitchFamily="18" charset="0"/>
              </a:rPr>
              <a:t>, Skills Unit - </a:t>
            </a:r>
            <a:r>
              <a:rPr lang="en-US" altLang="en-US" sz="7000" dirty="0">
                <a:solidFill>
                  <a:srgbClr val="90C225"/>
                </a:solidFill>
                <a:latin typeface="Times New Roman" panose="02020603050405020304" pitchFamily="18" charset="0"/>
                <a:cs typeface="Times New Roman" panose="02020603050405020304" pitchFamily="18" charset="0"/>
                <a:hlinkClick r:id="rId4"/>
              </a:rPr>
              <a:t>Lynette.Pettway@killeenisd.org</a:t>
            </a:r>
            <a:r>
              <a:rPr lang="en-US" altLang="en-US" sz="7000" dirty="0">
                <a:solidFill>
                  <a:srgbClr val="90C225"/>
                </a:solidFill>
                <a:latin typeface="Times New Roman" panose="02020603050405020304" pitchFamily="18" charset="0"/>
                <a:cs typeface="Times New Roman" panose="02020603050405020304" pitchFamily="18" charset="0"/>
              </a:rPr>
              <a:t> </a:t>
            </a:r>
          </a:p>
          <a:p>
            <a:pPr marL="0" indent="0">
              <a:buNone/>
            </a:pPr>
            <a:r>
              <a:rPr lang="en-US" altLang="en-US" sz="7000" dirty="0">
                <a:solidFill>
                  <a:srgbClr val="90C225"/>
                </a:solidFill>
                <a:latin typeface="Times New Roman" panose="02020603050405020304" pitchFamily="18" charset="0"/>
                <a:cs typeface="Times New Roman" panose="02020603050405020304" pitchFamily="18" charset="0"/>
              </a:rPr>
              <a:t>Counselors: (254) 336-7480</a:t>
            </a:r>
          </a:p>
          <a:p>
            <a:pPr>
              <a:buFont typeface="Wingdings" pitchFamily="2" charset="2"/>
              <a:buChar char="Ø"/>
            </a:pPr>
            <a:r>
              <a:rPr lang="en-US" altLang="en-US" sz="7000" dirty="0">
                <a:solidFill>
                  <a:srgbClr val="90C225"/>
                </a:solidFill>
                <a:latin typeface="Times New Roman" panose="02020603050405020304" pitchFamily="18" charset="0"/>
                <a:cs typeface="Times New Roman" panose="02020603050405020304" pitchFamily="18" charset="0"/>
              </a:rPr>
              <a:t>Tina Lawrence, Grades 2</a:t>
            </a:r>
            <a:r>
              <a:rPr lang="en-US" altLang="en-US" sz="7000" baseline="30000" dirty="0">
                <a:solidFill>
                  <a:srgbClr val="90C225"/>
                </a:solidFill>
                <a:latin typeface="Times New Roman" panose="02020603050405020304" pitchFamily="18" charset="0"/>
                <a:cs typeface="Times New Roman" panose="02020603050405020304" pitchFamily="18" charset="0"/>
              </a:rPr>
              <a:t>nd</a:t>
            </a:r>
            <a:r>
              <a:rPr lang="en-US" altLang="en-US" sz="7000" dirty="0">
                <a:solidFill>
                  <a:srgbClr val="90C225"/>
                </a:solidFill>
                <a:latin typeface="Times New Roman" panose="02020603050405020304" pitchFamily="18" charset="0"/>
                <a:cs typeface="Times New Roman" panose="02020603050405020304" pitchFamily="18" charset="0"/>
              </a:rPr>
              <a:t> - 5</a:t>
            </a:r>
            <a:r>
              <a:rPr lang="en-US" altLang="en-US" sz="7000" baseline="30000" dirty="0">
                <a:solidFill>
                  <a:srgbClr val="90C225"/>
                </a:solidFill>
                <a:latin typeface="Times New Roman" panose="02020603050405020304" pitchFamily="18" charset="0"/>
                <a:cs typeface="Times New Roman" panose="02020603050405020304" pitchFamily="18" charset="0"/>
              </a:rPr>
              <a:t>th</a:t>
            </a:r>
            <a:r>
              <a:rPr lang="en-US" altLang="en-US" sz="7000" dirty="0">
                <a:solidFill>
                  <a:srgbClr val="90C225"/>
                </a:solidFill>
                <a:latin typeface="Times New Roman" panose="02020603050405020304" pitchFamily="18" charset="0"/>
                <a:cs typeface="Times New Roman" panose="02020603050405020304" pitchFamily="18" charset="0"/>
              </a:rPr>
              <a:t> -  </a:t>
            </a:r>
            <a:r>
              <a:rPr lang="en-US" altLang="en-US" sz="7000" dirty="0">
                <a:solidFill>
                  <a:srgbClr val="90C225"/>
                </a:solidFill>
                <a:latin typeface="Times New Roman" panose="02020603050405020304" pitchFamily="18" charset="0"/>
                <a:cs typeface="Times New Roman" panose="02020603050405020304" pitchFamily="18" charset="0"/>
                <a:hlinkClick r:id="rId5"/>
              </a:rPr>
              <a:t>Tina.Lawrence@killeenisd.org</a:t>
            </a:r>
            <a:r>
              <a:rPr lang="en-US" altLang="en-US" sz="7000" dirty="0">
                <a:solidFill>
                  <a:srgbClr val="90C225"/>
                </a:solidFill>
                <a:latin typeface="Times New Roman" panose="02020603050405020304" pitchFamily="18" charset="0"/>
                <a:cs typeface="Times New Roman" panose="02020603050405020304" pitchFamily="18" charset="0"/>
              </a:rPr>
              <a:t> </a:t>
            </a:r>
          </a:p>
          <a:p>
            <a:pPr>
              <a:buFont typeface="Wingdings" pitchFamily="2" charset="2"/>
              <a:buChar char="Ø"/>
            </a:pPr>
            <a:r>
              <a:rPr lang="en-US" altLang="en-US" sz="7000" dirty="0">
                <a:solidFill>
                  <a:srgbClr val="90C225"/>
                </a:solidFill>
                <a:latin typeface="Times New Roman" panose="02020603050405020304" pitchFamily="18" charset="0"/>
                <a:cs typeface="Times New Roman" panose="02020603050405020304" pitchFamily="18" charset="0"/>
              </a:rPr>
              <a:t>Amy Sobers–PK - 1</a:t>
            </a:r>
            <a:r>
              <a:rPr lang="en-US" altLang="en-US" sz="7000" baseline="30000" dirty="0">
                <a:solidFill>
                  <a:srgbClr val="90C225"/>
                </a:solidFill>
                <a:latin typeface="Times New Roman" panose="02020603050405020304" pitchFamily="18" charset="0"/>
                <a:cs typeface="Times New Roman" panose="02020603050405020304" pitchFamily="18" charset="0"/>
              </a:rPr>
              <a:t>st</a:t>
            </a:r>
            <a:r>
              <a:rPr lang="en-US" altLang="en-US" sz="7000" dirty="0">
                <a:solidFill>
                  <a:srgbClr val="90C225"/>
                </a:solidFill>
                <a:latin typeface="Times New Roman" panose="02020603050405020304" pitchFamily="18" charset="0"/>
                <a:cs typeface="Times New Roman" panose="02020603050405020304" pitchFamily="18" charset="0"/>
              </a:rPr>
              <a:t>, Skills Units - </a:t>
            </a:r>
            <a:r>
              <a:rPr lang="en-US" altLang="en-US" sz="7000" dirty="0">
                <a:solidFill>
                  <a:srgbClr val="90C225"/>
                </a:solidFill>
                <a:latin typeface="Times New Roman" panose="02020603050405020304" pitchFamily="18" charset="0"/>
                <a:cs typeface="Times New Roman" panose="02020603050405020304" pitchFamily="18" charset="0"/>
                <a:hlinkClick r:id="rId6"/>
              </a:rPr>
              <a:t>Amy.Sobers@killeenisd.org</a:t>
            </a:r>
            <a:r>
              <a:rPr lang="en-US" altLang="en-US" sz="7000" dirty="0">
                <a:solidFill>
                  <a:srgbClr val="90C225"/>
                </a:solidFill>
                <a:latin typeface="Times New Roman" panose="02020603050405020304" pitchFamily="18" charset="0"/>
                <a:cs typeface="Times New Roman" panose="02020603050405020304" pitchFamily="18" charset="0"/>
              </a:rPr>
              <a:t> </a:t>
            </a:r>
          </a:p>
          <a:p>
            <a:pPr marL="0" indent="0">
              <a:buNone/>
            </a:pPr>
            <a:r>
              <a:rPr lang="en-US" altLang="en-US" sz="7000" dirty="0">
                <a:solidFill>
                  <a:srgbClr val="90C225"/>
                </a:solidFill>
                <a:latin typeface="Times New Roman" panose="02020603050405020304" pitchFamily="18" charset="0"/>
                <a:cs typeface="Times New Roman" panose="02020603050405020304" pitchFamily="18" charset="0"/>
              </a:rPr>
              <a:t>Nurse </a:t>
            </a:r>
          </a:p>
          <a:p>
            <a:pPr>
              <a:buFont typeface="Wingdings" pitchFamily="2" charset="2"/>
              <a:buChar char="Ø"/>
            </a:pPr>
            <a:r>
              <a:rPr lang="en-US" altLang="en-US" sz="7000" dirty="0" err="1">
                <a:solidFill>
                  <a:srgbClr val="90C225"/>
                </a:solidFill>
                <a:latin typeface="Times New Roman" panose="02020603050405020304" pitchFamily="18" charset="0"/>
                <a:cs typeface="Times New Roman" panose="02020603050405020304" pitchFamily="18" charset="0"/>
              </a:rPr>
              <a:t>Latana</a:t>
            </a:r>
            <a:r>
              <a:rPr lang="en-US" altLang="en-US" sz="7000" dirty="0">
                <a:solidFill>
                  <a:srgbClr val="90C225"/>
                </a:solidFill>
                <a:latin typeface="Times New Roman" panose="02020603050405020304" pitchFamily="18" charset="0"/>
                <a:cs typeface="Times New Roman" panose="02020603050405020304" pitchFamily="18" charset="0"/>
              </a:rPr>
              <a:t> Ford (254) 336-7488 – </a:t>
            </a:r>
            <a:r>
              <a:rPr lang="en-US" altLang="en-US" sz="7000" dirty="0">
                <a:solidFill>
                  <a:srgbClr val="90C225"/>
                </a:solidFill>
                <a:latin typeface="Times New Roman" panose="02020603050405020304" pitchFamily="18" charset="0"/>
                <a:cs typeface="Times New Roman" panose="02020603050405020304" pitchFamily="18" charset="0"/>
                <a:hlinkClick r:id="rId7"/>
              </a:rPr>
              <a:t>Latana.Ford@killeenisd.org</a:t>
            </a:r>
            <a:r>
              <a:rPr lang="en-US" altLang="en-US" sz="7000" dirty="0">
                <a:solidFill>
                  <a:srgbClr val="90C225"/>
                </a:solidFill>
                <a:latin typeface="Times New Roman" panose="02020603050405020304" pitchFamily="18" charset="0"/>
                <a:cs typeface="Times New Roman" panose="02020603050405020304" pitchFamily="18" charset="0"/>
              </a:rPr>
              <a:t> </a:t>
            </a:r>
          </a:p>
          <a:p>
            <a:pPr marL="0" indent="0">
              <a:buNone/>
            </a:pPr>
            <a:endParaRPr lang="en-US" altLang="en-US" sz="4000" u="sng" dirty="0">
              <a:solidFill>
                <a:srgbClr val="90C225"/>
              </a:solidFill>
              <a:latin typeface="Times New Roman" panose="02020603050405020304" pitchFamily="18" charset="0"/>
              <a:cs typeface="Times New Roman" panose="02020603050405020304" pitchFamily="18" charset="0"/>
            </a:endParaRPr>
          </a:p>
          <a:p>
            <a:pPr marL="0" indent="0">
              <a:buNone/>
            </a:pPr>
            <a:r>
              <a:rPr lang="en-US" altLang="en-US" sz="6200" u="sng" dirty="0">
                <a:solidFill>
                  <a:srgbClr val="90C225"/>
                </a:solidFill>
                <a:latin typeface="Times New Roman" panose="02020603050405020304" pitchFamily="18" charset="0"/>
                <a:cs typeface="Times New Roman" panose="02020603050405020304" pitchFamily="18" charset="0"/>
              </a:rPr>
              <a:t>For Additional Information </a:t>
            </a:r>
          </a:p>
          <a:p>
            <a:pPr marL="0" indent="0">
              <a:buNone/>
            </a:pPr>
            <a:r>
              <a:rPr lang="en-US" altLang="en-US" sz="6200" dirty="0">
                <a:solidFill>
                  <a:srgbClr val="90C225"/>
                </a:solidFill>
                <a:latin typeface="Times New Roman" panose="02020603050405020304" pitchFamily="18" charset="0"/>
                <a:cs typeface="Times New Roman" panose="02020603050405020304" pitchFamily="18" charset="0"/>
              </a:rPr>
              <a:t>Alice W. Douse Elementary School website: </a:t>
            </a:r>
            <a:r>
              <a:rPr lang="en-US" altLang="en-US" sz="6200" dirty="0">
                <a:solidFill>
                  <a:srgbClr val="90C225"/>
                </a:solidFill>
                <a:latin typeface="Times New Roman" panose="02020603050405020304" pitchFamily="18" charset="0"/>
                <a:cs typeface="Times New Roman" panose="02020603050405020304" pitchFamily="18" charset="0"/>
                <a:hlinkClick r:id="rId8"/>
              </a:rPr>
              <a:t>http://www.killeenisd.org</a:t>
            </a:r>
            <a:r>
              <a:rPr lang="en-US" altLang="en-US" sz="6200" dirty="0">
                <a:solidFill>
                  <a:srgbClr val="90C225"/>
                </a:solidFill>
                <a:latin typeface="Times New Roman" panose="02020603050405020304" pitchFamily="18" charset="0"/>
                <a:cs typeface="Times New Roman" panose="02020603050405020304" pitchFamily="18" charset="0"/>
              </a:rPr>
              <a:t> </a:t>
            </a:r>
          </a:p>
          <a:p>
            <a:pPr marL="0" indent="0">
              <a:buNone/>
            </a:pPr>
            <a:r>
              <a:rPr lang="en-US" altLang="en-US" sz="6200" dirty="0">
                <a:solidFill>
                  <a:srgbClr val="90C225"/>
                </a:solidFill>
                <a:latin typeface="Times New Roman" panose="02020603050405020304" pitchFamily="18" charset="0"/>
                <a:cs typeface="Times New Roman" panose="02020603050405020304" pitchFamily="18" charset="0"/>
              </a:rPr>
              <a:t>Texas Education Agency website:  </a:t>
            </a:r>
            <a:r>
              <a:rPr lang="en-US" altLang="en-US" sz="6200" dirty="0">
                <a:solidFill>
                  <a:srgbClr val="90C225"/>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http://www.tea.state.tx.us</a:t>
            </a:r>
            <a:endParaRPr lang="en-US" altLang="en-US" sz="6200" dirty="0">
              <a:solidFill>
                <a:srgbClr val="90C225"/>
              </a:solidFill>
              <a:latin typeface="Times New Roman" panose="02020603050405020304" pitchFamily="18" charset="0"/>
              <a:cs typeface="Times New Roman" panose="02020603050405020304" pitchFamily="18" charset="0"/>
            </a:endParaRPr>
          </a:p>
          <a:p>
            <a:pPr marL="0" indent="0">
              <a:buNone/>
            </a:pPr>
            <a:r>
              <a:rPr lang="en-US" altLang="en-US" sz="6200" dirty="0">
                <a:solidFill>
                  <a:srgbClr val="90C225"/>
                </a:solidFill>
                <a:latin typeface="Times New Roman" panose="02020603050405020304" pitchFamily="18" charset="0"/>
                <a:cs typeface="Times New Roman" panose="02020603050405020304" pitchFamily="18" charset="0"/>
              </a:rPr>
              <a:t>U.S. Department of Education website: </a:t>
            </a:r>
            <a:r>
              <a:rPr lang="en-US" altLang="en-US" sz="6200" dirty="0">
                <a:solidFill>
                  <a:srgbClr val="90C225"/>
                </a:solidFill>
                <a:latin typeface="Times New Roman" panose="02020603050405020304" pitchFamily="18" charset="0"/>
                <a:cs typeface="Times New Roman" panose="02020603050405020304" pitchFamily="18" charset="0"/>
                <a:hlinkClick r:id="rId10"/>
              </a:rPr>
              <a:t>http://www.ed.gov</a:t>
            </a:r>
            <a:r>
              <a:rPr lang="en-US" altLang="en-US" sz="6200" dirty="0">
                <a:solidFill>
                  <a:srgbClr val="90C225"/>
                </a:solidFill>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id="{15B74578-D45C-5944-B4BB-E3166EE47902}"/>
              </a:ext>
            </a:extLst>
          </p:cNvPr>
          <p:cNvPicPr>
            <a:picLocks noChangeAspect="1"/>
          </p:cNvPicPr>
          <p:nvPr/>
        </p:nvPicPr>
        <p:blipFill>
          <a:blip r:embed="rId11"/>
          <a:stretch>
            <a:fillRect/>
          </a:stretch>
        </p:blipFill>
        <p:spPr>
          <a:xfrm>
            <a:off x="9178471" y="4730750"/>
            <a:ext cx="2870200" cy="1816100"/>
          </a:xfrm>
          <a:prstGeom prst="rect">
            <a:avLst/>
          </a:prstGeom>
        </p:spPr>
      </p:pic>
    </p:spTree>
    <p:extLst>
      <p:ext uri="{BB962C8B-B14F-4D97-AF65-F5344CB8AC3E}">
        <p14:creationId xmlns:p14="http://schemas.microsoft.com/office/powerpoint/2010/main" val="148165525"/>
      </p:ext>
    </p:extLst>
  </p:cSld>
  <p:clrMapOvr>
    <a:masterClrMapping/>
  </p:clrMapOvr>
  <mc:AlternateContent xmlns:mc="http://schemas.openxmlformats.org/markup-compatibility/2006" xmlns:p14="http://schemas.microsoft.com/office/powerpoint/2010/main">
    <mc:Choice Requires="p14">
      <p:transition spd="med" p14:dur="700" advClick="0">
        <p:fade/>
        <p:sndAc>
          <p:endSnd/>
        </p:sndAc>
      </p:transition>
    </mc:Choice>
    <mc:Fallback xmlns="">
      <p:transition spd="med" advClick="0">
        <p:fade/>
        <p:sndAc>
          <p:end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65CA75-FB25-D14A-8037-720C9D864759}"/>
              </a:ext>
            </a:extLst>
          </p:cNvPr>
          <p:cNvSpPr/>
          <p:nvPr/>
        </p:nvSpPr>
        <p:spPr>
          <a:xfrm>
            <a:off x="950325" y="1204493"/>
            <a:ext cx="8588829" cy="3139321"/>
          </a:xfrm>
          <a:prstGeom prst="rect">
            <a:avLst/>
          </a:prstGeom>
        </p:spPr>
        <p:txBody>
          <a:bodyPr wrap="square">
            <a:spAutoFit/>
          </a:bodyPr>
          <a:lstStyle/>
          <a:p>
            <a:r>
              <a:rPr lang="en-US" sz="2600" dirty="0">
                <a:solidFill>
                  <a:srgbClr val="002060"/>
                </a:solidFill>
                <a:latin typeface="Times New Roman" panose="02020603050405020304" pitchFamily="18" charset="0"/>
                <a:cs typeface="Times New Roman" panose="02020603050405020304" pitchFamily="18" charset="0"/>
              </a:rPr>
              <a:t>The Elementary and Secondary Education Act, Title I Part A, requires that each Title I school hold an annual meeting for the parents and families whose children receive Title I services:</a:t>
            </a:r>
          </a:p>
          <a:p>
            <a:pPr marL="800100" lvl="1"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Informing you of the school’s participation in Title I, Part A</a:t>
            </a:r>
          </a:p>
          <a:p>
            <a:pPr marL="800100" lvl="1"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Explaining the requirements of Title I, Part A</a:t>
            </a:r>
          </a:p>
          <a:p>
            <a:pPr marL="800100" lvl="1"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Explaining your rights and opportunities as parents and families to be involved in your child’s learning and achievement</a:t>
            </a:r>
          </a:p>
        </p:txBody>
      </p:sp>
      <p:sp>
        <p:nvSpPr>
          <p:cNvPr id="3" name="Rectangle 2">
            <a:extLst>
              <a:ext uri="{FF2B5EF4-FFF2-40B4-BE49-F238E27FC236}">
                <a16:creationId xmlns:a16="http://schemas.microsoft.com/office/drawing/2014/main" id="{668E1F38-5E4D-C64C-A0F6-686268F0652E}"/>
              </a:ext>
            </a:extLst>
          </p:cNvPr>
          <p:cNvSpPr/>
          <p:nvPr/>
        </p:nvSpPr>
        <p:spPr>
          <a:xfrm>
            <a:off x="950325" y="295632"/>
            <a:ext cx="4534062" cy="769441"/>
          </a:xfrm>
          <a:prstGeom prst="rect">
            <a:avLst/>
          </a:prstGeom>
        </p:spPr>
        <p:txBody>
          <a:bodyPr wrap="none">
            <a:spAutoFit/>
          </a:bodyPr>
          <a:lstStyle/>
          <a:p>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Why are we here?</a:t>
            </a:r>
            <a:endParaRPr lang="en-US" sz="4400" b="1"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B9BBBEF-8296-C14A-8C05-07C6B3F8B83E}"/>
              </a:ext>
            </a:extLst>
          </p:cNvPr>
          <p:cNvPicPr>
            <a:picLocks noChangeAspect="1"/>
          </p:cNvPicPr>
          <p:nvPr/>
        </p:nvPicPr>
        <p:blipFill>
          <a:blip r:embed="rId2"/>
          <a:stretch>
            <a:fillRect/>
          </a:stretch>
        </p:blipFill>
        <p:spPr>
          <a:xfrm>
            <a:off x="9200244" y="4745457"/>
            <a:ext cx="2870200" cy="1816100"/>
          </a:xfrm>
          <a:prstGeom prst="rect">
            <a:avLst/>
          </a:prstGeom>
        </p:spPr>
      </p:pic>
    </p:spTree>
    <p:extLst>
      <p:ext uri="{BB962C8B-B14F-4D97-AF65-F5344CB8AC3E}">
        <p14:creationId xmlns:p14="http://schemas.microsoft.com/office/powerpoint/2010/main" val="3667245037"/>
      </p:ext>
    </p:extLst>
  </p:cSld>
  <p:clrMapOvr>
    <a:masterClrMapping/>
  </p:clrMapOvr>
  <mc:AlternateContent xmlns:mc="http://schemas.openxmlformats.org/markup-compatibility/2006" xmlns:p14="http://schemas.microsoft.com/office/powerpoint/2010/main">
    <mc:Choice Requires="p14">
      <p:transition p14:dur="100" advClick="0">
        <p:cut/>
        <p:sndAc>
          <p:endSnd/>
        </p:sndAc>
      </p:transition>
    </mc:Choice>
    <mc:Fallback xmlns="">
      <p:transition advClick="0">
        <p:cut/>
        <p:sndAc>
          <p:end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ook">
            <a:extLst>
              <a:ext uri="{FF2B5EF4-FFF2-40B4-BE49-F238E27FC236}">
                <a16:creationId xmlns:a16="http://schemas.microsoft.com/office/drawing/2014/main" id="{77D16584-97AF-CA48-9617-95E39B430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59716">
            <a:off x="5118531" y="1067486"/>
            <a:ext cx="5104243" cy="4462403"/>
          </a:xfrm>
          <a:prstGeom prst="rect">
            <a:avLst/>
          </a:prstGeom>
        </p:spPr>
      </p:pic>
      <p:pic>
        <p:nvPicPr>
          <p:cNvPr id="2" name="Picture 1">
            <a:extLst>
              <a:ext uri="{FF2B5EF4-FFF2-40B4-BE49-F238E27FC236}">
                <a16:creationId xmlns:a16="http://schemas.microsoft.com/office/drawing/2014/main" id="{EA9131CD-420D-8148-BE42-A833A2E70644}"/>
              </a:ext>
            </a:extLst>
          </p:cNvPr>
          <p:cNvPicPr>
            <a:picLocks noChangeAspect="1"/>
          </p:cNvPicPr>
          <p:nvPr/>
        </p:nvPicPr>
        <p:blipFill>
          <a:blip r:embed="rId3"/>
          <a:stretch>
            <a:fillRect/>
          </a:stretch>
        </p:blipFill>
        <p:spPr>
          <a:xfrm>
            <a:off x="9156700" y="4774293"/>
            <a:ext cx="2870200" cy="1816100"/>
          </a:xfrm>
          <a:prstGeom prst="rect">
            <a:avLst/>
          </a:prstGeom>
        </p:spPr>
      </p:pic>
      <p:sp>
        <p:nvSpPr>
          <p:cNvPr id="3" name="TextBox 2">
            <a:extLst>
              <a:ext uri="{FF2B5EF4-FFF2-40B4-BE49-F238E27FC236}">
                <a16:creationId xmlns:a16="http://schemas.microsoft.com/office/drawing/2014/main" id="{E08343F3-3FF3-554E-8907-3F440C3C3CE6}"/>
              </a:ext>
            </a:extLst>
          </p:cNvPr>
          <p:cNvSpPr txBox="1"/>
          <p:nvPr/>
        </p:nvSpPr>
        <p:spPr>
          <a:xfrm>
            <a:off x="1077487" y="979667"/>
            <a:ext cx="3915624" cy="3477875"/>
          </a:xfrm>
          <a:prstGeom prst="rect">
            <a:avLst/>
          </a:prstGeom>
          <a:noFill/>
        </p:spPr>
        <p:txBody>
          <a:bodyPr wrap="none" rtlCol="0">
            <a:spAutoFit/>
          </a:bodyPr>
          <a:lstStyle/>
          <a:p>
            <a:r>
              <a:rPr lang="en-US" sz="4000" b="1" dirty="0"/>
              <a:t>Thank you.</a:t>
            </a:r>
          </a:p>
          <a:p>
            <a:endParaRPr lang="en-US" sz="2000" dirty="0"/>
          </a:p>
          <a:p>
            <a:endParaRPr lang="en-US" sz="2000" dirty="0"/>
          </a:p>
          <a:p>
            <a:endParaRPr lang="en-US" sz="2000" dirty="0"/>
          </a:p>
          <a:p>
            <a:endParaRPr lang="en-US" sz="2000" dirty="0"/>
          </a:p>
          <a:p>
            <a:r>
              <a:rPr lang="en-US" sz="2000" dirty="0"/>
              <a:t>Please write all questions </a:t>
            </a:r>
          </a:p>
          <a:p>
            <a:r>
              <a:rPr lang="en-US" sz="2000" dirty="0"/>
              <a:t>on the index cards.</a:t>
            </a:r>
          </a:p>
          <a:p>
            <a:endParaRPr lang="en-US" sz="2000" dirty="0"/>
          </a:p>
          <a:p>
            <a:r>
              <a:rPr lang="en-US" sz="2000" dirty="0"/>
              <a:t>Email:</a:t>
            </a:r>
          </a:p>
          <a:p>
            <a:r>
              <a:rPr lang="en-US" sz="2000" b="1" dirty="0">
                <a:solidFill>
                  <a:srgbClr val="0070C0"/>
                </a:solidFill>
                <a:hlinkClick r:id="rId4">
                  <a:extLst>
                    <a:ext uri="{A12FA001-AC4F-418D-AE19-62706E023703}">
                      <ahyp:hlinkClr xmlns:ahyp="http://schemas.microsoft.com/office/drawing/2018/hyperlinkcolor" val="tx"/>
                    </a:ext>
                  </a:extLst>
                </a:hlinkClick>
              </a:rPr>
              <a:t>Stephanie.Ford@killeenisd.org</a:t>
            </a:r>
            <a:r>
              <a:rPr lang="en-US" sz="2000" b="1" dirty="0">
                <a:solidFill>
                  <a:srgbClr val="0070C0"/>
                </a:solidFill>
              </a:rPr>
              <a:t> </a:t>
            </a:r>
          </a:p>
        </p:txBody>
      </p:sp>
    </p:spTree>
    <p:extLst>
      <p:ext uri="{BB962C8B-B14F-4D97-AF65-F5344CB8AC3E}">
        <p14:creationId xmlns:p14="http://schemas.microsoft.com/office/powerpoint/2010/main" val="879662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sndAc>
          <p:endSnd/>
        </p:sndAc>
      </p:transition>
    </mc:Choice>
    <mc:Fallback xmlns="">
      <p:transition spd="slow" advClick="0">
        <p:fade/>
        <p:sndAc>
          <p:end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A61C5-3426-8146-B166-23AEB540F087}"/>
              </a:ext>
            </a:extLst>
          </p:cNvPr>
          <p:cNvSpPr>
            <a:spLocks noGrp="1"/>
          </p:cNvSpPr>
          <p:nvPr>
            <p:ph idx="1"/>
          </p:nvPr>
        </p:nvSpPr>
        <p:spPr>
          <a:xfrm>
            <a:off x="870856" y="1626298"/>
            <a:ext cx="8196943" cy="4351338"/>
          </a:xfrm>
        </p:spPr>
        <p:txBody>
          <a:bodyPr>
            <a:normAutofit fontScale="85000" lnSpcReduction="10000"/>
          </a:bodyPr>
          <a:lstStyle/>
          <a:p>
            <a:r>
              <a:rPr lang="en-US" sz="2600" dirty="0">
                <a:solidFill>
                  <a:srgbClr val="90C225"/>
                </a:solidFill>
                <a:latin typeface="Times New Roman" panose="02020603050405020304" pitchFamily="18" charset="0"/>
                <a:cs typeface="Times New Roman" panose="02020603050405020304" pitchFamily="18" charset="0"/>
              </a:rPr>
              <a:t>Schools with 40% or more of students from low income  </a:t>
            </a:r>
            <a:r>
              <a:rPr lang="en-US" sz="2600" b="1" dirty="0">
                <a:solidFill>
                  <a:srgbClr val="FFC000"/>
                </a:solidFill>
                <a:latin typeface="Times New Roman" panose="02020603050405020304" pitchFamily="18" charset="0"/>
                <a:cs typeface="Times New Roman" panose="02020603050405020304" pitchFamily="18" charset="0"/>
              </a:rPr>
              <a:t>(42.77%) </a:t>
            </a:r>
            <a:r>
              <a:rPr lang="en-US" sz="2600" dirty="0">
                <a:solidFill>
                  <a:srgbClr val="90C225"/>
                </a:solidFill>
                <a:latin typeface="Times New Roman" panose="02020603050405020304" pitchFamily="18" charset="0"/>
                <a:cs typeface="Times New Roman" panose="02020603050405020304" pitchFamily="18" charset="0"/>
              </a:rPr>
              <a:t>families qualify to be served as a Title I Schoolwide campus</a:t>
            </a:r>
          </a:p>
          <a:p>
            <a:r>
              <a:rPr lang="en-US" sz="2600" dirty="0">
                <a:solidFill>
                  <a:srgbClr val="90C225"/>
                </a:solidFill>
                <a:latin typeface="Times New Roman" panose="02020603050405020304" pitchFamily="18" charset="0"/>
                <a:cs typeface="Times New Roman" panose="02020603050405020304" pitchFamily="18" charset="0"/>
              </a:rPr>
              <a:t>Being a Title I, Part A school means receiving federal funding (Title I, Part A dollars) to </a:t>
            </a:r>
            <a:r>
              <a:rPr lang="en-US" sz="2600" b="1" u="sng" dirty="0">
                <a:solidFill>
                  <a:srgbClr val="90C225"/>
                </a:solidFill>
                <a:latin typeface="Times New Roman" panose="02020603050405020304" pitchFamily="18" charset="0"/>
                <a:cs typeface="Times New Roman" panose="02020603050405020304" pitchFamily="18" charset="0"/>
              </a:rPr>
              <a:t>supplement</a:t>
            </a:r>
            <a:r>
              <a:rPr lang="en-US" sz="2600" dirty="0">
                <a:solidFill>
                  <a:srgbClr val="90C225"/>
                </a:solidFill>
                <a:latin typeface="Times New Roman" panose="02020603050405020304" pitchFamily="18" charset="0"/>
                <a:cs typeface="Times New Roman" panose="02020603050405020304" pitchFamily="18" charset="0"/>
              </a:rPr>
              <a:t> the school’s existing programs in order to improve student achievement.  These dollars can be used for…</a:t>
            </a:r>
          </a:p>
          <a:p>
            <a:pPr lvl="1"/>
            <a:r>
              <a:rPr lang="en-US" sz="2400" dirty="0">
                <a:solidFill>
                  <a:srgbClr val="90C225"/>
                </a:solidFill>
                <a:latin typeface="Times New Roman" panose="02020603050405020304" pitchFamily="18" charset="0"/>
                <a:cs typeface="Times New Roman" panose="02020603050405020304" pitchFamily="18" charset="0"/>
              </a:rPr>
              <a:t>Identifying students experiencing academic difficulties and providing timely assistance to help these students meet the State’s challenging content standards</a:t>
            </a:r>
          </a:p>
          <a:p>
            <a:pPr lvl="1"/>
            <a:r>
              <a:rPr lang="en-US" sz="2400" dirty="0">
                <a:solidFill>
                  <a:srgbClr val="90C225"/>
                </a:solidFill>
                <a:latin typeface="Times New Roman" panose="02020603050405020304" pitchFamily="18" charset="0"/>
                <a:cs typeface="Times New Roman" panose="02020603050405020304" pitchFamily="18" charset="0"/>
              </a:rPr>
              <a:t>Purchasing supplemental: staff, programs, materials, and supplies</a:t>
            </a:r>
          </a:p>
          <a:p>
            <a:pPr lvl="1"/>
            <a:r>
              <a:rPr lang="en-US" sz="2400" dirty="0">
                <a:solidFill>
                  <a:srgbClr val="90C225"/>
                </a:solidFill>
                <a:latin typeface="Times New Roman" panose="02020603050405020304" pitchFamily="18" charset="0"/>
                <a:cs typeface="Times New Roman" panose="02020603050405020304" pitchFamily="18" charset="0"/>
              </a:rPr>
              <a:t>Conducting parent and family engagement meetings, trainings, and activities</a:t>
            </a:r>
          </a:p>
        </p:txBody>
      </p:sp>
      <p:sp>
        <p:nvSpPr>
          <p:cNvPr id="4" name="Title 1">
            <a:extLst>
              <a:ext uri="{FF2B5EF4-FFF2-40B4-BE49-F238E27FC236}">
                <a16:creationId xmlns:a16="http://schemas.microsoft.com/office/drawing/2014/main" id="{646A0B0D-6D10-544A-813E-E6E843DC1A91}"/>
              </a:ext>
            </a:extLst>
          </p:cNvPr>
          <p:cNvSpPr>
            <a:spLocks noGrp="1"/>
          </p:cNvSpPr>
          <p:nvPr>
            <p:ph type="title"/>
          </p:nvPr>
        </p:nvSpPr>
        <p:spPr>
          <a:xfrm>
            <a:off x="1828799" y="365561"/>
            <a:ext cx="7239000" cy="832303"/>
          </a:xfrm>
        </p:spPr>
        <p:txBody>
          <a:bodyPr>
            <a:noAutofit/>
          </a:bodyPr>
          <a:lstStyle/>
          <a:p>
            <a:r>
              <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What</a:t>
            </a:r>
            <a:r>
              <a:rPr lang="en-US" sz="4400" b="1" dirty="0">
                <a:solidFill>
                  <a:schemeClr val="bg1"/>
                </a:solidFill>
                <a:latin typeface="Cambria" panose="02040503050406030204" pitchFamily="18" charset="0"/>
                <a:ea typeface="Cambria" panose="02040503050406030204" pitchFamily="18" charset="0"/>
              </a:rPr>
              <a:t> is a Title I School?</a:t>
            </a:r>
          </a:p>
        </p:txBody>
      </p:sp>
      <p:pic>
        <p:nvPicPr>
          <p:cNvPr id="2" name="Picture 1">
            <a:extLst>
              <a:ext uri="{FF2B5EF4-FFF2-40B4-BE49-F238E27FC236}">
                <a16:creationId xmlns:a16="http://schemas.microsoft.com/office/drawing/2014/main" id="{9B49103A-C2E5-E146-876B-8D7B881D86A1}"/>
              </a:ext>
            </a:extLst>
          </p:cNvPr>
          <p:cNvPicPr>
            <a:picLocks noChangeAspect="1"/>
          </p:cNvPicPr>
          <p:nvPr/>
        </p:nvPicPr>
        <p:blipFill>
          <a:blip r:embed="rId2"/>
          <a:stretch>
            <a:fillRect/>
          </a:stretch>
        </p:blipFill>
        <p:spPr>
          <a:xfrm>
            <a:off x="9243785" y="4752086"/>
            <a:ext cx="2870200" cy="1816100"/>
          </a:xfrm>
          <a:prstGeom prst="rect">
            <a:avLst/>
          </a:prstGeom>
        </p:spPr>
      </p:pic>
    </p:spTree>
    <p:extLst>
      <p:ext uri="{BB962C8B-B14F-4D97-AF65-F5344CB8AC3E}">
        <p14:creationId xmlns:p14="http://schemas.microsoft.com/office/powerpoint/2010/main" val="144808260"/>
      </p:ext>
    </p:extLst>
  </p:cSld>
  <p:clrMapOvr>
    <a:masterClrMapping/>
  </p:clrMapOvr>
  <mc:AlternateContent xmlns:mc="http://schemas.openxmlformats.org/markup-compatibility/2006" xmlns:p14="http://schemas.microsoft.com/office/powerpoint/2010/main">
    <mc:Choice Requires="p14">
      <p:transition spd="slow" p14:dur="1500" advClick="0">
        <p:split orient="vert"/>
        <p:sndAc>
          <p:endSnd/>
        </p:sndAc>
      </p:transition>
    </mc:Choice>
    <mc:Fallback xmlns="">
      <p:transition spd="slow" advClick="0">
        <p:split orient="vert"/>
        <p:sndAc>
          <p:end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09807-3458-4243-8812-57D706DFA35E}"/>
              </a:ext>
            </a:extLst>
          </p:cNvPr>
          <p:cNvSpPr txBox="1">
            <a:spLocks/>
          </p:cNvSpPr>
          <p:nvPr/>
        </p:nvSpPr>
        <p:spPr>
          <a:xfrm>
            <a:off x="824593" y="1401082"/>
            <a:ext cx="7886700" cy="4270375"/>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b="1" dirty="0">
                <a:solidFill>
                  <a:srgbClr val="002060"/>
                </a:solidFill>
                <a:latin typeface="Times New Roman" panose="02020603050405020304" pitchFamily="18" charset="0"/>
                <a:cs typeface="Times New Roman" panose="02020603050405020304" pitchFamily="18" charset="0"/>
              </a:rPr>
              <a:t>Our campus teaches the Texas Essential Knowledge and Skills that are required for all schools in the state of Texas. </a:t>
            </a:r>
          </a:p>
          <a:p>
            <a:pPr algn="l"/>
            <a:r>
              <a:rPr lang="en-US" b="1" dirty="0">
                <a:solidFill>
                  <a:srgbClr val="002060"/>
                </a:solidFill>
                <a:latin typeface="Times New Roman" panose="02020603050405020304" pitchFamily="18" charset="0"/>
                <a:cs typeface="Times New Roman" panose="02020603050405020304" pitchFamily="18" charset="0"/>
              </a:rPr>
              <a:t>We monitor student progress using the following formative and summative assessments:</a:t>
            </a:r>
          </a:p>
          <a:p>
            <a:pPr marL="742950" lvl="1" indent="-285750" algn="l">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Teacher Created Assessments</a:t>
            </a:r>
          </a:p>
          <a:p>
            <a:pPr marL="742950" lvl="1" indent="-285750" algn="l">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Common Unit Assessments</a:t>
            </a:r>
          </a:p>
          <a:p>
            <a:pPr marL="742950" lvl="1" indent="-285750" algn="l">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CIRCLE Assessment – Prekindergarten</a:t>
            </a:r>
          </a:p>
          <a:p>
            <a:pPr marL="742950" lvl="1" indent="-285750" algn="l">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Texas Kindergarten Entry Assessment</a:t>
            </a:r>
          </a:p>
          <a:p>
            <a:pPr marL="742950" lvl="1" indent="-285750" algn="l">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Measures of Academic Progress (MAP) – Math, Reading, and Science (K-5)</a:t>
            </a:r>
          </a:p>
          <a:p>
            <a:pPr marL="742950" lvl="1" indent="-285750" algn="l">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Fountas &amp; Pinnell Reading Benchmark Assessments </a:t>
            </a:r>
          </a:p>
          <a:p>
            <a:pPr marL="742950" lvl="1" indent="-285750" algn="l">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Reading A –Z Assessments</a:t>
            </a:r>
          </a:p>
          <a:p>
            <a:pPr marL="742950" lvl="1" indent="-285750" algn="l">
              <a:buFont typeface="Wingdings" pitchFamily="2" charset="2"/>
              <a:buChar char="q"/>
            </a:pPr>
            <a:r>
              <a:rPr lang="en-US" b="1" dirty="0">
                <a:solidFill>
                  <a:srgbClr val="002060"/>
                </a:solidFill>
                <a:latin typeface="Times New Roman" panose="02020603050405020304" pitchFamily="18" charset="0"/>
                <a:cs typeface="Times New Roman" panose="02020603050405020304" pitchFamily="18" charset="0"/>
              </a:rPr>
              <a:t>State of Texas Assessments of Academic Readiness (STAAR)</a:t>
            </a:r>
          </a:p>
          <a:p>
            <a:pPr marL="742950" lvl="1" indent="-285750" algn="l">
              <a:buFont typeface="Wingdings" pitchFamily="2" charset="2"/>
              <a:buChar char="q"/>
            </a:pPr>
            <a:endParaRPr lang="en-US" b="1" dirty="0">
              <a:solidFill>
                <a:srgbClr val="002060"/>
              </a:solidFill>
              <a:latin typeface="Times New Roman" panose="02020603050405020304" pitchFamily="18" charset="0"/>
              <a:cs typeface="Times New Roman" panose="02020603050405020304" pitchFamily="18" charset="0"/>
            </a:endParaRPr>
          </a:p>
          <a:p>
            <a:pPr lvl="1" algn="l"/>
            <a:endParaRPr lang="en-US" b="1" dirty="0">
              <a:solidFill>
                <a:srgbClr val="002060"/>
              </a:solidFill>
              <a:latin typeface="Times New Roman" panose="02020603050405020304" pitchFamily="18" charset="0"/>
              <a:cs typeface="Times New Roman" panose="02020603050405020304" pitchFamily="18" charset="0"/>
            </a:endParaRPr>
          </a:p>
          <a:p>
            <a:pPr algn="l"/>
            <a:endParaRPr lang="en-US" b="1"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8BFE853E-187E-0C4D-8CE2-D5D5C289235B}"/>
              </a:ext>
            </a:extLst>
          </p:cNvPr>
          <p:cNvSpPr txBox="1">
            <a:spLocks/>
          </p:cNvSpPr>
          <p:nvPr/>
        </p:nvSpPr>
        <p:spPr>
          <a:xfrm>
            <a:off x="979714" y="365126"/>
            <a:ext cx="7535636" cy="740453"/>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a:solidFill>
                  <a:srgbClr val="002060"/>
                </a:solidFill>
                <a:latin typeface="Times New Roman" panose="02020603050405020304" pitchFamily="18" charset="0"/>
                <a:cs typeface="Times New Roman" panose="02020603050405020304" pitchFamily="18" charset="0"/>
              </a:rPr>
              <a:t>School Curriculum</a:t>
            </a:r>
          </a:p>
        </p:txBody>
      </p:sp>
      <p:pic>
        <p:nvPicPr>
          <p:cNvPr id="2" name="Picture 1">
            <a:extLst>
              <a:ext uri="{FF2B5EF4-FFF2-40B4-BE49-F238E27FC236}">
                <a16:creationId xmlns:a16="http://schemas.microsoft.com/office/drawing/2014/main" id="{B7791065-0294-BE4C-95E5-8D0091594E30}"/>
              </a:ext>
            </a:extLst>
          </p:cNvPr>
          <p:cNvPicPr>
            <a:picLocks noChangeAspect="1"/>
          </p:cNvPicPr>
          <p:nvPr/>
        </p:nvPicPr>
        <p:blipFill>
          <a:blip r:embed="rId2"/>
          <a:stretch>
            <a:fillRect/>
          </a:stretch>
        </p:blipFill>
        <p:spPr>
          <a:xfrm>
            <a:off x="9200243" y="4844371"/>
            <a:ext cx="2870200" cy="1816100"/>
          </a:xfrm>
          <a:prstGeom prst="rect">
            <a:avLst/>
          </a:prstGeom>
        </p:spPr>
      </p:pic>
    </p:spTree>
    <p:extLst>
      <p:ext uri="{BB962C8B-B14F-4D97-AF65-F5344CB8AC3E}">
        <p14:creationId xmlns:p14="http://schemas.microsoft.com/office/powerpoint/2010/main" val="69875750"/>
      </p:ext>
    </p:extLst>
  </p:cSld>
  <p:clrMapOvr>
    <a:masterClrMapping/>
  </p:clrMapOvr>
  <p:transition spd="slow" advClick="0">
    <p:wipe/>
    <p:sndAc>
      <p:endSnd/>
    </p:sndAc>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F06ADF-4EE5-434F-BBDB-10D341F32664}"/>
              </a:ext>
            </a:extLst>
          </p:cNvPr>
          <p:cNvSpPr>
            <a:spLocks noGrp="1"/>
          </p:cNvSpPr>
          <p:nvPr>
            <p:ph type="title"/>
          </p:nvPr>
        </p:nvSpPr>
        <p:spPr>
          <a:xfrm>
            <a:off x="2056040" y="95248"/>
            <a:ext cx="7709807" cy="756102"/>
          </a:xfrm>
        </p:spPr>
        <p:txBody>
          <a:bodyPr>
            <a:no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Student</a:t>
            </a:r>
            <a:r>
              <a:rPr lang="en-US" sz="4400" b="1" dirty="0">
                <a:solidFill>
                  <a:schemeClr val="bg1"/>
                </a:solidFill>
              </a:rPr>
              <a:t> Achievement Data</a:t>
            </a:r>
          </a:p>
        </p:txBody>
      </p:sp>
      <p:pic>
        <p:nvPicPr>
          <p:cNvPr id="2" name="Picture 1">
            <a:extLst>
              <a:ext uri="{FF2B5EF4-FFF2-40B4-BE49-F238E27FC236}">
                <a16:creationId xmlns:a16="http://schemas.microsoft.com/office/drawing/2014/main" id="{AB6FDEB3-3D59-104E-B553-463BA2F26578}"/>
              </a:ext>
            </a:extLst>
          </p:cNvPr>
          <p:cNvPicPr>
            <a:picLocks noChangeAspect="1"/>
          </p:cNvPicPr>
          <p:nvPr/>
        </p:nvPicPr>
        <p:blipFill>
          <a:blip r:embed="rId2"/>
          <a:stretch>
            <a:fillRect/>
          </a:stretch>
        </p:blipFill>
        <p:spPr>
          <a:xfrm>
            <a:off x="435429" y="4456349"/>
            <a:ext cx="2191218" cy="1436007"/>
          </a:xfrm>
          <a:prstGeom prst="rect">
            <a:avLst/>
          </a:prstGeom>
        </p:spPr>
      </p:pic>
      <p:graphicFrame>
        <p:nvGraphicFramePr>
          <p:cNvPr id="5" name="Table 4">
            <a:extLst>
              <a:ext uri="{FF2B5EF4-FFF2-40B4-BE49-F238E27FC236}">
                <a16:creationId xmlns:a16="http://schemas.microsoft.com/office/drawing/2014/main" id="{87314A2E-3438-1BDF-1CEE-47648208BD3D}"/>
              </a:ext>
            </a:extLst>
          </p:cNvPr>
          <p:cNvGraphicFramePr>
            <a:graphicFrameLocks noGrp="1"/>
          </p:cNvGraphicFramePr>
          <p:nvPr>
            <p:extLst>
              <p:ext uri="{D42A27DB-BD31-4B8C-83A1-F6EECF244321}">
                <p14:modId xmlns:p14="http://schemas.microsoft.com/office/powerpoint/2010/main" val="1678969209"/>
              </p:ext>
            </p:extLst>
          </p:nvPr>
        </p:nvGraphicFramePr>
        <p:xfrm>
          <a:off x="292554" y="965645"/>
          <a:ext cx="9220200" cy="1971693"/>
        </p:xfrm>
        <a:graphic>
          <a:graphicData uri="http://schemas.openxmlformats.org/drawingml/2006/table">
            <a:tbl>
              <a:tblPr firstRow="1" firstCol="1" bandRow="1">
                <a:tableStyleId>{5C22544A-7EE6-4342-B048-85BDC9FD1C3A}</a:tableStyleId>
              </a:tblPr>
              <a:tblGrid>
                <a:gridCol w="3312647">
                  <a:extLst>
                    <a:ext uri="{9D8B030D-6E8A-4147-A177-3AD203B41FA5}">
                      <a16:colId xmlns:a16="http://schemas.microsoft.com/office/drawing/2014/main" val="3354777095"/>
                    </a:ext>
                  </a:extLst>
                </a:gridCol>
                <a:gridCol w="2650118">
                  <a:extLst>
                    <a:ext uri="{9D8B030D-6E8A-4147-A177-3AD203B41FA5}">
                      <a16:colId xmlns:a16="http://schemas.microsoft.com/office/drawing/2014/main" val="4019509748"/>
                    </a:ext>
                  </a:extLst>
                </a:gridCol>
                <a:gridCol w="1601112">
                  <a:extLst>
                    <a:ext uri="{9D8B030D-6E8A-4147-A177-3AD203B41FA5}">
                      <a16:colId xmlns:a16="http://schemas.microsoft.com/office/drawing/2014/main" val="3541729233"/>
                    </a:ext>
                  </a:extLst>
                </a:gridCol>
                <a:gridCol w="1656323">
                  <a:extLst>
                    <a:ext uri="{9D8B030D-6E8A-4147-A177-3AD203B41FA5}">
                      <a16:colId xmlns:a16="http://schemas.microsoft.com/office/drawing/2014/main" val="2370003612"/>
                    </a:ext>
                  </a:extLst>
                </a:gridCol>
              </a:tblGrid>
              <a:tr h="471188">
                <a:tc>
                  <a:txBody>
                    <a:bodyPr/>
                    <a:lstStyle/>
                    <a:p>
                      <a:pPr marL="76200" marR="76200" algn="ctr">
                        <a:lnSpc>
                          <a:spcPct val="107000"/>
                        </a:lnSpc>
                        <a:spcBef>
                          <a:spcPts val="0"/>
                        </a:spcBef>
                        <a:spcAft>
                          <a:spcPts val="800"/>
                        </a:spcAft>
                      </a:pPr>
                      <a:r>
                        <a:rPr lang="en-US" sz="2800" b="1" dirty="0">
                          <a:solidFill>
                            <a:srgbClr val="002060"/>
                          </a:solidFill>
                          <a:effectLst/>
                          <a:latin typeface="Times New Roman" panose="02020603050405020304" pitchFamily="18" charset="0"/>
                          <a:cs typeface="Times New Roman" panose="02020603050405020304" pitchFamily="18" charset="0"/>
                        </a:rPr>
                        <a:t> 3</a:t>
                      </a:r>
                      <a:r>
                        <a:rPr lang="en-US" sz="2800" b="1" baseline="30000" dirty="0">
                          <a:solidFill>
                            <a:srgbClr val="002060"/>
                          </a:solidFill>
                          <a:effectLst/>
                          <a:latin typeface="Times New Roman" panose="02020603050405020304" pitchFamily="18" charset="0"/>
                          <a:cs typeface="Times New Roman" panose="02020603050405020304" pitchFamily="18" charset="0"/>
                        </a:rPr>
                        <a:t>RD</a:t>
                      </a:r>
                      <a:r>
                        <a:rPr lang="en-US" sz="2800" b="1" dirty="0">
                          <a:solidFill>
                            <a:srgbClr val="002060"/>
                          </a:solidFill>
                          <a:effectLst/>
                          <a:latin typeface="Times New Roman" panose="02020603050405020304" pitchFamily="18" charset="0"/>
                          <a:cs typeface="Times New Roman" panose="02020603050405020304" pitchFamily="18" charset="0"/>
                        </a:rPr>
                        <a:t>  Math</a:t>
                      </a:r>
                      <a:endPar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800" b="1" dirty="0">
                          <a:solidFill>
                            <a:srgbClr val="002060"/>
                          </a:solidFill>
                          <a:effectLst/>
                          <a:latin typeface="Times New Roman" panose="02020603050405020304" pitchFamily="18" charset="0"/>
                          <a:cs typeface="Times New Roman" panose="02020603050405020304" pitchFamily="18" charset="0"/>
                        </a:rPr>
                        <a:t>Approaches </a:t>
                      </a:r>
                      <a:endPar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800" b="1">
                          <a:solidFill>
                            <a:srgbClr val="002060"/>
                          </a:solidFill>
                          <a:effectLst/>
                          <a:latin typeface="Times New Roman" panose="02020603050405020304" pitchFamily="18" charset="0"/>
                          <a:cs typeface="Times New Roman" panose="02020603050405020304" pitchFamily="18" charset="0"/>
                        </a:rPr>
                        <a:t>Meets </a:t>
                      </a:r>
                      <a:endParaRPr lang="en-US" sz="2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800" b="1">
                          <a:solidFill>
                            <a:srgbClr val="002060"/>
                          </a:solidFill>
                          <a:effectLst/>
                          <a:latin typeface="Times New Roman" panose="02020603050405020304" pitchFamily="18" charset="0"/>
                          <a:cs typeface="Times New Roman" panose="02020603050405020304" pitchFamily="18" charset="0"/>
                        </a:rPr>
                        <a:t>Masters </a:t>
                      </a:r>
                      <a:endParaRPr lang="en-US" sz="2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22801677"/>
                  </a:ext>
                </a:extLst>
              </a:tr>
              <a:tr h="664511">
                <a:tc>
                  <a:txBody>
                    <a:bodyPr/>
                    <a:lstStyle/>
                    <a:p>
                      <a:pPr marL="76200" marR="76200" algn="ctr">
                        <a:lnSpc>
                          <a:spcPct val="107000"/>
                        </a:lnSpc>
                        <a:spcBef>
                          <a:spcPts val="0"/>
                        </a:spcBef>
                        <a:spcAft>
                          <a:spcPts val="800"/>
                        </a:spcAft>
                      </a:pPr>
                      <a:r>
                        <a:rPr lang="en-US" sz="2800" b="1" dirty="0">
                          <a:solidFill>
                            <a:srgbClr val="002060"/>
                          </a:solidFill>
                          <a:effectLst/>
                          <a:latin typeface="Times New Roman" panose="02020603050405020304" pitchFamily="18" charset="0"/>
                          <a:cs typeface="Times New Roman" panose="02020603050405020304" pitchFamily="18" charset="0"/>
                        </a:rPr>
                        <a:t>Campus</a:t>
                      </a:r>
                      <a:endPar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800" b="1" dirty="0">
                          <a:solidFill>
                            <a:srgbClr val="002060"/>
                          </a:solidFill>
                          <a:effectLst/>
                          <a:latin typeface="Times New Roman" panose="02020603050405020304" pitchFamily="18" charset="0"/>
                          <a:cs typeface="Times New Roman" panose="02020603050405020304" pitchFamily="18" charset="0"/>
                        </a:rPr>
                        <a:t>61% </a:t>
                      </a:r>
                      <a:endPar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800" b="1" dirty="0">
                          <a:solidFill>
                            <a:srgbClr val="002060"/>
                          </a:solidFill>
                          <a:effectLst/>
                          <a:latin typeface="Times New Roman" panose="02020603050405020304" pitchFamily="18" charset="0"/>
                          <a:cs typeface="Times New Roman" panose="02020603050405020304" pitchFamily="18" charset="0"/>
                        </a:rPr>
                        <a:t>  34% </a:t>
                      </a:r>
                      <a:endPar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800" b="1" dirty="0">
                          <a:solidFill>
                            <a:srgbClr val="002060"/>
                          </a:solidFill>
                          <a:effectLst/>
                          <a:latin typeface="Times New Roman" panose="02020603050405020304" pitchFamily="18" charset="0"/>
                          <a:cs typeface="Times New Roman" panose="02020603050405020304" pitchFamily="18" charset="0"/>
                        </a:rPr>
                        <a:t> 12%</a:t>
                      </a:r>
                      <a:endPar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06979132"/>
                  </a:ext>
                </a:extLst>
              </a:tr>
              <a:tr h="835994">
                <a:tc>
                  <a:txBody>
                    <a:bodyPr/>
                    <a:lstStyle/>
                    <a:p>
                      <a:pPr marL="76200" marR="76200" algn="ctr">
                        <a:lnSpc>
                          <a:spcPct val="107000"/>
                        </a:lnSpc>
                        <a:spcBef>
                          <a:spcPts val="600"/>
                        </a:spcBef>
                        <a:spcAft>
                          <a:spcPts val="600"/>
                        </a:spcAft>
                      </a:pPr>
                      <a:r>
                        <a:rPr lang="en-US" sz="2800" b="1">
                          <a:solidFill>
                            <a:srgbClr val="002060"/>
                          </a:solidFill>
                          <a:effectLst/>
                          <a:latin typeface="Times New Roman" panose="02020603050405020304" pitchFamily="18" charset="0"/>
                          <a:cs typeface="Times New Roman" panose="02020603050405020304" pitchFamily="18" charset="0"/>
                        </a:rPr>
                        <a:t> District</a:t>
                      </a:r>
                      <a:endParaRPr lang="en-US" sz="2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800" b="1" dirty="0">
                          <a:solidFill>
                            <a:srgbClr val="002060"/>
                          </a:solidFill>
                          <a:effectLst/>
                          <a:latin typeface="Times New Roman" panose="02020603050405020304" pitchFamily="18" charset="0"/>
                          <a:cs typeface="Times New Roman" panose="02020603050405020304" pitchFamily="18" charset="0"/>
                        </a:rPr>
                        <a:t>66%</a:t>
                      </a:r>
                      <a:endPar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800" b="1" dirty="0">
                          <a:solidFill>
                            <a:srgbClr val="002060"/>
                          </a:solidFill>
                          <a:effectLst/>
                          <a:latin typeface="Times New Roman" panose="02020603050405020304" pitchFamily="18" charset="0"/>
                          <a:cs typeface="Times New Roman" panose="02020603050405020304" pitchFamily="18" charset="0"/>
                        </a:rPr>
                        <a:t> 34%</a:t>
                      </a:r>
                      <a:endPar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800" b="1" dirty="0">
                          <a:solidFill>
                            <a:srgbClr val="002060"/>
                          </a:solidFill>
                          <a:effectLst/>
                          <a:latin typeface="Times New Roman" panose="02020603050405020304" pitchFamily="18" charset="0"/>
                          <a:cs typeface="Times New Roman" panose="02020603050405020304" pitchFamily="18" charset="0"/>
                        </a:rPr>
                        <a:t>   15%   </a:t>
                      </a:r>
                      <a:endPar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98942732"/>
                  </a:ext>
                </a:extLst>
              </a:tr>
            </a:tbl>
          </a:graphicData>
        </a:graphic>
      </p:graphicFrame>
      <p:graphicFrame>
        <p:nvGraphicFramePr>
          <p:cNvPr id="7" name="Table 6">
            <a:extLst>
              <a:ext uri="{FF2B5EF4-FFF2-40B4-BE49-F238E27FC236}">
                <a16:creationId xmlns:a16="http://schemas.microsoft.com/office/drawing/2014/main" id="{8E128D77-5783-B076-C595-D5D8C975FF52}"/>
              </a:ext>
            </a:extLst>
          </p:cNvPr>
          <p:cNvGraphicFramePr>
            <a:graphicFrameLocks noGrp="1"/>
          </p:cNvGraphicFramePr>
          <p:nvPr>
            <p:extLst>
              <p:ext uri="{D42A27DB-BD31-4B8C-83A1-F6EECF244321}">
                <p14:modId xmlns:p14="http://schemas.microsoft.com/office/powerpoint/2010/main" val="3086950246"/>
              </p:ext>
            </p:extLst>
          </p:nvPr>
        </p:nvGraphicFramePr>
        <p:xfrm>
          <a:off x="2864960" y="3429000"/>
          <a:ext cx="8795656" cy="2172263"/>
        </p:xfrm>
        <a:graphic>
          <a:graphicData uri="http://schemas.openxmlformats.org/drawingml/2006/table">
            <a:tbl>
              <a:tblPr firstRow="1" firstCol="1" bandRow="1">
                <a:tableStyleId>{5C22544A-7EE6-4342-B048-85BDC9FD1C3A}</a:tableStyleId>
              </a:tblPr>
              <a:tblGrid>
                <a:gridCol w="3160116">
                  <a:extLst>
                    <a:ext uri="{9D8B030D-6E8A-4147-A177-3AD203B41FA5}">
                      <a16:colId xmlns:a16="http://schemas.microsoft.com/office/drawing/2014/main" val="3459946887"/>
                    </a:ext>
                  </a:extLst>
                </a:gridCol>
                <a:gridCol w="2528093">
                  <a:extLst>
                    <a:ext uri="{9D8B030D-6E8A-4147-A177-3AD203B41FA5}">
                      <a16:colId xmlns:a16="http://schemas.microsoft.com/office/drawing/2014/main" val="801129733"/>
                    </a:ext>
                  </a:extLst>
                </a:gridCol>
                <a:gridCol w="1527388">
                  <a:extLst>
                    <a:ext uri="{9D8B030D-6E8A-4147-A177-3AD203B41FA5}">
                      <a16:colId xmlns:a16="http://schemas.microsoft.com/office/drawing/2014/main" val="927367849"/>
                    </a:ext>
                  </a:extLst>
                </a:gridCol>
                <a:gridCol w="1580059">
                  <a:extLst>
                    <a:ext uri="{9D8B030D-6E8A-4147-A177-3AD203B41FA5}">
                      <a16:colId xmlns:a16="http://schemas.microsoft.com/office/drawing/2014/main" val="3920291633"/>
                    </a:ext>
                  </a:extLst>
                </a:gridCol>
              </a:tblGrid>
              <a:tr h="831729">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3</a:t>
                      </a:r>
                      <a:r>
                        <a:rPr lang="en-US" sz="2400" b="1" baseline="30000" dirty="0">
                          <a:solidFill>
                            <a:srgbClr val="002060"/>
                          </a:solidFill>
                          <a:effectLst/>
                          <a:latin typeface="Times New Roman" panose="02020603050405020304" pitchFamily="18" charset="0"/>
                          <a:cs typeface="Times New Roman" panose="02020603050405020304" pitchFamily="18" charset="0"/>
                        </a:rPr>
                        <a:t>RD</a:t>
                      </a:r>
                      <a:r>
                        <a:rPr lang="en-US" sz="2400" b="1" dirty="0">
                          <a:solidFill>
                            <a:srgbClr val="002060"/>
                          </a:solidFill>
                          <a:effectLst/>
                          <a:latin typeface="Times New Roman" panose="02020603050405020304" pitchFamily="18" charset="0"/>
                          <a:cs typeface="Times New Roman" panose="02020603050405020304" pitchFamily="18" charset="0"/>
                        </a:rPr>
                        <a:t> Reading</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a:solidFill>
                            <a:srgbClr val="002060"/>
                          </a:solidFill>
                          <a:effectLst/>
                          <a:latin typeface="Times New Roman" panose="02020603050405020304" pitchFamily="18" charset="0"/>
                          <a:cs typeface="Times New Roman" panose="02020603050405020304" pitchFamily="18" charset="0"/>
                        </a:rPr>
                        <a:t>Approaches </a:t>
                      </a:r>
                      <a:endParaRPr lang="en-US"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a:solidFill>
                            <a:srgbClr val="002060"/>
                          </a:solidFill>
                          <a:effectLst/>
                          <a:latin typeface="Times New Roman" panose="02020603050405020304" pitchFamily="18" charset="0"/>
                          <a:cs typeface="Times New Roman" panose="02020603050405020304" pitchFamily="18" charset="0"/>
                        </a:rPr>
                        <a:t>Meets </a:t>
                      </a:r>
                      <a:endParaRPr lang="en-US"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a:solidFill>
                            <a:srgbClr val="002060"/>
                          </a:solidFill>
                          <a:effectLst/>
                          <a:latin typeface="Times New Roman" panose="02020603050405020304" pitchFamily="18" charset="0"/>
                          <a:cs typeface="Times New Roman" panose="02020603050405020304" pitchFamily="18" charset="0"/>
                        </a:rPr>
                        <a:t>Masters </a:t>
                      </a:r>
                      <a:endParaRPr lang="en-US"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73121931"/>
                  </a:ext>
                </a:extLst>
              </a:tr>
              <a:tr h="670267">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Campus</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75% </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49%</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28%</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89638753"/>
                  </a:ext>
                </a:extLst>
              </a:tr>
              <a:tr h="670267">
                <a:tc>
                  <a:txBody>
                    <a:bodyPr/>
                    <a:lstStyle/>
                    <a:p>
                      <a:pPr marL="76200" marR="76200" algn="ctr">
                        <a:lnSpc>
                          <a:spcPct val="107000"/>
                        </a:lnSpc>
                        <a:spcBef>
                          <a:spcPts val="600"/>
                        </a:spcBef>
                        <a:spcAft>
                          <a:spcPts val="600"/>
                        </a:spcAft>
                      </a:pPr>
                      <a:r>
                        <a:rPr lang="en-US" sz="2400" b="1">
                          <a:solidFill>
                            <a:srgbClr val="002060"/>
                          </a:solidFill>
                          <a:effectLst/>
                          <a:latin typeface="Times New Roman" panose="02020603050405020304" pitchFamily="18" charset="0"/>
                          <a:cs typeface="Times New Roman" panose="02020603050405020304" pitchFamily="18" charset="0"/>
                        </a:rPr>
                        <a:t> District</a:t>
                      </a:r>
                      <a:endParaRPr lang="en-US"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400" b="1" dirty="0">
                          <a:solidFill>
                            <a:srgbClr val="002060"/>
                          </a:solidFill>
                          <a:effectLst/>
                          <a:latin typeface="Times New Roman" panose="02020603050405020304" pitchFamily="18" charset="0"/>
                          <a:cs typeface="Times New Roman" panose="02020603050405020304" pitchFamily="18" charset="0"/>
                        </a:rPr>
                        <a:t> 73%</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400" b="1" dirty="0">
                          <a:solidFill>
                            <a:srgbClr val="002060"/>
                          </a:solidFill>
                          <a:effectLst/>
                          <a:latin typeface="Times New Roman" panose="02020603050405020304" pitchFamily="18" charset="0"/>
                          <a:cs typeface="Times New Roman" panose="02020603050405020304" pitchFamily="18" charset="0"/>
                        </a:rPr>
                        <a:t>44%</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400" b="1" dirty="0">
                          <a:solidFill>
                            <a:srgbClr val="002060"/>
                          </a:solidFill>
                          <a:effectLst/>
                          <a:latin typeface="Times New Roman" panose="02020603050405020304" pitchFamily="18" charset="0"/>
                          <a:cs typeface="Times New Roman" panose="02020603050405020304" pitchFamily="18" charset="0"/>
                        </a:rPr>
                        <a:t>24%</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14982434"/>
                  </a:ext>
                </a:extLst>
              </a:tr>
            </a:tbl>
          </a:graphicData>
        </a:graphic>
      </p:graphicFrame>
    </p:spTree>
    <p:extLst>
      <p:ext uri="{BB962C8B-B14F-4D97-AF65-F5344CB8AC3E}">
        <p14:creationId xmlns:p14="http://schemas.microsoft.com/office/powerpoint/2010/main" val="1398392082"/>
      </p:ext>
    </p:extLst>
  </p:cSld>
  <p:clrMapOvr>
    <a:masterClrMapping/>
  </p:clrMapOvr>
  <p:transition spd="slow" advClick="0">
    <p:randomBar dir="vert"/>
    <p:sndAc>
      <p:endSnd/>
    </p:sndAc>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F06ADF-4EE5-434F-BBDB-10D341F32664}"/>
              </a:ext>
            </a:extLst>
          </p:cNvPr>
          <p:cNvSpPr>
            <a:spLocks noGrp="1"/>
          </p:cNvSpPr>
          <p:nvPr>
            <p:ph type="title"/>
          </p:nvPr>
        </p:nvSpPr>
        <p:spPr>
          <a:xfrm>
            <a:off x="1945822" y="267156"/>
            <a:ext cx="7709807" cy="756102"/>
          </a:xfrm>
        </p:spPr>
        <p:txBody>
          <a:bodyPr>
            <a:no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Student</a:t>
            </a:r>
            <a:r>
              <a:rPr lang="en-US" sz="4400" b="1" dirty="0">
                <a:solidFill>
                  <a:schemeClr val="bg1"/>
                </a:solidFill>
              </a:rPr>
              <a:t> Achievement Data</a:t>
            </a:r>
          </a:p>
        </p:txBody>
      </p:sp>
      <p:pic>
        <p:nvPicPr>
          <p:cNvPr id="2" name="Picture 1">
            <a:extLst>
              <a:ext uri="{FF2B5EF4-FFF2-40B4-BE49-F238E27FC236}">
                <a16:creationId xmlns:a16="http://schemas.microsoft.com/office/drawing/2014/main" id="{AB6FDEB3-3D59-104E-B553-463BA2F26578}"/>
              </a:ext>
            </a:extLst>
          </p:cNvPr>
          <p:cNvPicPr>
            <a:picLocks noChangeAspect="1"/>
          </p:cNvPicPr>
          <p:nvPr/>
        </p:nvPicPr>
        <p:blipFill>
          <a:blip r:embed="rId2"/>
          <a:stretch>
            <a:fillRect/>
          </a:stretch>
        </p:blipFill>
        <p:spPr>
          <a:xfrm>
            <a:off x="456519" y="4617349"/>
            <a:ext cx="2341110" cy="1652822"/>
          </a:xfrm>
          <a:prstGeom prst="rect">
            <a:avLst/>
          </a:prstGeom>
        </p:spPr>
      </p:pic>
      <p:graphicFrame>
        <p:nvGraphicFramePr>
          <p:cNvPr id="4" name="Table 3">
            <a:extLst>
              <a:ext uri="{FF2B5EF4-FFF2-40B4-BE49-F238E27FC236}">
                <a16:creationId xmlns:a16="http://schemas.microsoft.com/office/drawing/2014/main" id="{2DF223C0-E6A0-C700-47E2-9E8D1D755433}"/>
              </a:ext>
            </a:extLst>
          </p:cNvPr>
          <p:cNvGraphicFramePr>
            <a:graphicFrameLocks noGrp="1"/>
          </p:cNvGraphicFramePr>
          <p:nvPr>
            <p:extLst>
              <p:ext uri="{D42A27DB-BD31-4B8C-83A1-F6EECF244321}">
                <p14:modId xmlns:p14="http://schemas.microsoft.com/office/powerpoint/2010/main" val="1059042539"/>
              </p:ext>
            </p:extLst>
          </p:nvPr>
        </p:nvGraphicFramePr>
        <p:xfrm>
          <a:off x="551656" y="1216299"/>
          <a:ext cx="7860823" cy="1935949"/>
        </p:xfrm>
        <a:graphic>
          <a:graphicData uri="http://schemas.openxmlformats.org/drawingml/2006/table">
            <a:tbl>
              <a:tblPr firstRow="1" firstCol="1" bandRow="1">
                <a:tableStyleId>{5C22544A-7EE6-4342-B048-85BDC9FD1C3A}</a:tableStyleId>
              </a:tblPr>
              <a:tblGrid>
                <a:gridCol w="2824248">
                  <a:extLst>
                    <a:ext uri="{9D8B030D-6E8A-4147-A177-3AD203B41FA5}">
                      <a16:colId xmlns:a16="http://schemas.microsoft.com/office/drawing/2014/main" val="196092171"/>
                    </a:ext>
                  </a:extLst>
                </a:gridCol>
                <a:gridCol w="2259399">
                  <a:extLst>
                    <a:ext uri="{9D8B030D-6E8A-4147-A177-3AD203B41FA5}">
                      <a16:colId xmlns:a16="http://schemas.microsoft.com/office/drawing/2014/main" val="4286938307"/>
                    </a:ext>
                  </a:extLst>
                </a:gridCol>
                <a:gridCol w="1365052">
                  <a:extLst>
                    <a:ext uri="{9D8B030D-6E8A-4147-A177-3AD203B41FA5}">
                      <a16:colId xmlns:a16="http://schemas.microsoft.com/office/drawing/2014/main" val="4026176638"/>
                    </a:ext>
                  </a:extLst>
                </a:gridCol>
                <a:gridCol w="1412124">
                  <a:extLst>
                    <a:ext uri="{9D8B030D-6E8A-4147-A177-3AD203B41FA5}">
                      <a16:colId xmlns:a16="http://schemas.microsoft.com/office/drawing/2014/main" val="1597245253"/>
                    </a:ext>
                  </a:extLst>
                </a:gridCol>
              </a:tblGrid>
              <a:tr h="704659">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4</a:t>
                      </a:r>
                      <a:r>
                        <a:rPr lang="en-US" sz="2400" b="1" baseline="30000" dirty="0">
                          <a:solidFill>
                            <a:srgbClr val="002060"/>
                          </a:solidFill>
                          <a:effectLst/>
                          <a:latin typeface="Times New Roman" panose="02020603050405020304" pitchFamily="18" charset="0"/>
                          <a:cs typeface="Times New Roman" panose="02020603050405020304" pitchFamily="18" charset="0"/>
                        </a:rPr>
                        <a:t>TH</a:t>
                      </a:r>
                      <a:r>
                        <a:rPr lang="en-US" sz="2400" b="1" dirty="0">
                          <a:solidFill>
                            <a:srgbClr val="002060"/>
                          </a:solidFill>
                          <a:effectLst/>
                          <a:latin typeface="Times New Roman" panose="02020603050405020304" pitchFamily="18" charset="0"/>
                          <a:cs typeface="Times New Roman" panose="02020603050405020304" pitchFamily="18" charset="0"/>
                        </a:rPr>
                        <a:t> Reading</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Approaches </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Meets </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a:solidFill>
                            <a:srgbClr val="002060"/>
                          </a:solidFill>
                          <a:effectLst/>
                          <a:latin typeface="Times New Roman" panose="02020603050405020304" pitchFamily="18" charset="0"/>
                          <a:cs typeface="Times New Roman" panose="02020603050405020304" pitchFamily="18" charset="0"/>
                        </a:rPr>
                        <a:t>Masters </a:t>
                      </a:r>
                      <a:endParaRPr lang="en-US"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99521653"/>
                  </a:ext>
                </a:extLst>
              </a:tr>
              <a:tr h="664198">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Campus</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82%</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51%</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23% </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37533006"/>
                  </a:ext>
                </a:extLst>
              </a:tr>
              <a:tr h="567092">
                <a:tc>
                  <a:txBody>
                    <a:bodyPr/>
                    <a:lstStyle/>
                    <a:p>
                      <a:pPr marL="76200" marR="76200" algn="ctr">
                        <a:lnSpc>
                          <a:spcPct val="107000"/>
                        </a:lnSpc>
                        <a:spcBef>
                          <a:spcPts val="600"/>
                        </a:spcBef>
                        <a:spcAft>
                          <a:spcPts val="600"/>
                        </a:spcAft>
                      </a:pPr>
                      <a:r>
                        <a:rPr lang="en-US" sz="2400" b="1" dirty="0">
                          <a:solidFill>
                            <a:srgbClr val="002060"/>
                          </a:solidFill>
                          <a:effectLst/>
                          <a:latin typeface="Times New Roman" panose="02020603050405020304" pitchFamily="18" charset="0"/>
                          <a:cs typeface="Times New Roman" panose="02020603050405020304" pitchFamily="18" charset="0"/>
                        </a:rPr>
                        <a:t> District</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400" b="1" dirty="0">
                          <a:solidFill>
                            <a:srgbClr val="002060"/>
                          </a:solidFill>
                          <a:effectLst/>
                          <a:latin typeface="Times New Roman" panose="02020603050405020304" pitchFamily="18" charset="0"/>
                          <a:cs typeface="Times New Roman" panose="02020603050405020304" pitchFamily="18" charset="0"/>
                        </a:rPr>
                        <a:t>73%</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400" b="1" dirty="0">
                          <a:solidFill>
                            <a:srgbClr val="002060"/>
                          </a:solidFill>
                          <a:effectLst/>
                          <a:latin typeface="Times New Roman" panose="02020603050405020304" pitchFamily="18" charset="0"/>
                          <a:cs typeface="Times New Roman" panose="02020603050405020304" pitchFamily="18" charset="0"/>
                        </a:rPr>
                        <a:t>47%</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23%</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14587298"/>
                  </a:ext>
                </a:extLst>
              </a:tr>
            </a:tbl>
          </a:graphicData>
        </a:graphic>
      </p:graphicFrame>
      <p:graphicFrame>
        <p:nvGraphicFramePr>
          <p:cNvPr id="6" name="Table 5">
            <a:extLst>
              <a:ext uri="{FF2B5EF4-FFF2-40B4-BE49-F238E27FC236}">
                <a16:creationId xmlns:a16="http://schemas.microsoft.com/office/drawing/2014/main" id="{7F7E3335-1B7F-E071-7A98-D060D08640A8}"/>
              </a:ext>
            </a:extLst>
          </p:cNvPr>
          <p:cNvGraphicFramePr>
            <a:graphicFrameLocks noGrp="1"/>
          </p:cNvGraphicFramePr>
          <p:nvPr>
            <p:extLst>
              <p:ext uri="{D42A27DB-BD31-4B8C-83A1-F6EECF244321}">
                <p14:modId xmlns:p14="http://schemas.microsoft.com/office/powerpoint/2010/main" val="2774555590"/>
              </p:ext>
            </p:extLst>
          </p:nvPr>
        </p:nvGraphicFramePr>
        <p:xfrm>
          <a:off x="3705325" y="3705753"/>
          <a:ext cx="7860822" cy="1804458"/>
        </p:xfrm>
        <a:graphic>
          <a:graphicData uri="http://schemas.openxmlformats.org/drawingml/2006/table">
            <a:tbl>
              <a:tblPr firstRow="1" firstCol="1" bandRow="1">
                <a:tableStyleId>{5C22544A-7EE6-4342-B048-85BDC9FD1C3A}</a:tableStyleId>
              </a:tblPr>
              <a:tblGrid>
                <a:gridCol w="2824248">
                  <a:extLst>
                    <a:ext uri="{9D8B030D-6E8A-4147-A177-3AD203B41FA5}">
                      <a16:colId xmlns:a16="http://schemas.microsoft.com/office/drawing/2014/main" val="3845879148"/>
                    </a:ext>
                  </a:extLst>
                </a:gridCol>
                <a:gridCol w="2259398">
                  <a:extLst>
                    <a:ext uri="{9D8B030D-6E8A-4147-A177-3AD203B41FA5}">
                      <a16:colId xmlns:a16="http://schemas.microsoft.com/office/drawing/2014/main" val="2652085270"/>
                    </a:ext>
                  </a:extLst>
                </a:gridCol>
                <a:gridCol w="1365052">
                  <a:extLst>
                    <a:ext uri="{9D8B030D-6E8A-4147-A177-3AD203B41FA5}">
                      <a16:colId xmlns:a16="http://schemas.microsoft.com/office/drawing/2014/main" val="1300762664"/>
                    </a:ext>
                  </a:extLst>
                </a:gridCol>
                <a:gridCol w="1412124">
                  <a:extLst>
                    <a:ext uri="{9D8B030D-6E8A-4147-A177-3AD203B41FA5}">
                      <a16:colId xmlns:a16="http://schemas.microsoft.com/office/drawing/2014/main" val="412187502"/>
                    </a:ext>
                  </a:extLst>
                </a:gridCol>
              </a:tblGrid>
              <a:tr h="601486">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4</a:t>
                      </a:r>
                      <a:r>
                        <a:rPr lang="en-US" sz="2400" b="1" baseline="30000" dirty="0">
                          <a:solidFill>
                            <a:srgbClr val="002060"/>
                          </a:solidFill>
                          <a:effectLst/>
                          <a:latin typeface="Times New Roman" panose="02020603050405020304" pitchFamily="18" charset="0"/>
                          <a:cs typeface="Times New Roman" panose="02020603050405020304" pitchFamily="18" charset="0"/>
                        </a:rPr>
                        <a:t>TH</a:t>
                      </a:r>
                      <a:r>
                        <a:rPr lang="en-US" sz="2400" b="1" dirty="0">
                          <a:solidFill>
                            <a:srgbClr val="002060"/>
                          </a:solidFill>
                          <a:effectLst/>
                          <a:latin typeface="Times New Roman" panose="02020603050405020304" pitchFamily="18" charset="0"/>
                          <a:cs typeface="Times New Roman" panose="02020603050405020304" pitchFamily="18" charset="0"/>
                        </a:rPr>
                        <a:t> Math</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a:solidFill>
                            <a:srgbClr val="002060"/>
                          </a:solidFill>
                          <a:effectLst/>
                          <a:latin typeface="Times New Roman" panose="02020603050405020304" pitchFamily="18" charset="0"/>
                          <a:cs typeface="Times New Roman" panose="02020603050405020304" pitchFamily="18" charset="0"/>
                        </a:rPr>
                        <a:t>Approaches </a:t>
                      </a:r>
                      <a:endParaRPr lang="en-US"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Meets </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a:solidFill>
                            <a:srgbClr val="002060"/>
                          </a:solidFill>
                          <a:effectLst/>
                          <a:latin typeface="Times New Roman" panose="02020603050405020304" pitchFamily="18" charset="0"/>
                          <a:cs typeface="Times New Roman" panose="02020603050405020304" pitchFamily="18" charset="0"/>
                        </a:rPr>
                        <a:t>Masters </a:t>
                      </a:r>
                      <a:endParaRPr lang="en-US"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1493841"/>
                  </a:ext>
                </a:extLst>
              </a:tr>
              <a:tr h="601486">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Campus</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65% </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30%</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400" b="1" dirty="0">
                          <a:solidFill>
                            <a:srgbClr val="002060"/>
                          </a:solidFill>
                          <a:effectLst/>
                          <a:latin typeface="Times New Roman" panose="02020603050405020304" pitchFamily="18" charset="0"/>
                          <a:cs typeface="Times New Roman" panose="02020603050405020304" pitchFamily="18" charset="0"/>
                        </a:rPr>
                        <a:t> 18%</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6907520"/>
                  </a:ext>
                </a:extLst>
              </a:tr>
              <a:tr h="601486">
                <a:tc>
                  <a:txBody>
                    <a:bodyPr/>
                    <a:lstStyle/>
                    <a:p>
                      <a:pPr marL="76200" marR="76200" algn="ctr">
                        <a:lnSpc>
                          <a:spcPct val="107000"/>
                        </a:lnSpc>
                        <a:spcBef>
                          <a:spcPts val="0"/>
                        </a:spcBef>
                        <a:spcAft>
                          <a:spcPts val="800"/>
                        </a:spcAft>
                      </a:pPr>
                      <a:r>
                        <a:rPr lang="en-US" sz="2400" b="1">
                          <a:solidFill>
                            <a:srgbClr val="002060"/>
                          </a:solidFill>
                          <a:effectLst/>
                          <a:latin typeface="Times New Roman" panose="02020603050405020304" pitchFamily="18" charset="0"/>
                          <a:cs typeface="Times New Roman" panose="02020603050405020304" pitchFamily="18" charset="0"/>
                        </a:rPr>
                        <a:t> District</a:t>
                      </a:r>
                      <a:endParaRPr lang="en-US"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400" b="1" dirty="0">
                          <a:solidFill>
                            <a:srgbClr val="002060"/>
                          </a:solidFill>
                          <a:effectLst/>
                          <a:latin typeface="Times New Roman" panose="02020603050405020304" pitchFamily="18" charset="0"/>
                          <a:cs typeface="Times New Roman" panose="02020603050405020304" pitchFamily="18" charset="0"/>
                        </a:rPr>
                        <a:t> 60%</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400" b="1" dirty="0">
                          <a:solidFill>
                            <a:srgbClr val="002060"/>
                          </a:solidFill>
                          <a:effectLst/>
                          <a:latin typeface="Times New Roman" panose="02020603050405020304" pitchFamily="18" charset="0"/>
                          <a:cs typeface="Times New Roman" panose="02020603050405020304" pitchFamily="18" charset="0"/>
                        </a:rPr>
                        <a:t> 31%</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400" b="1" dirty="0">
                          <a:solidFill>
                            <a:srgbClr val="002060"/>
                          </a:solidFill>
                          <a:effectLst/>
                          <a:latin typeface="Times New Roman" panose="02020603050405020304" pitchFamily="18" charset="0"/>
                          <a:cs typeface="Times New Roman" panose="02020603050405020304" pitchFamily="18" charset="0"/>
                        </a:rPr>
                        <a:t> 16%</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31569155"/>
                  </a:ext>
                </a:extLst>
              </a:tr>
            </a:tbl>
          </a:graphicData>
        </a:graphic>
      </p:graphicFrame>
    </p:spTree>
    <p:extLst>
      <p:ext uri="{BB962C8B-B14F-4D97-AF65-F5344CB8AC3E}">
        <p14:creationId xmlns:p14="http://schemas.microsoft.com/office/powerpoint/2010/main" val="1282896599"/>
      </p:ext>
    </p:extLst>
  </p:cSld>
  <p:clrMapOvr>
    <a:masterClrMapping/>
  </p:clrMapOvr>
  <p:transition spd="slow" advClick="0">
    <p:randomBar dir="vert"/>
    <p:sndAc>
      <p:endSnd/>
    </p:sndAc>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F06ADF-4EE5-434F-BBDB-10D341F32664}"/>
              </a:ext>
            </a:extLst>
          </p:cNvPr>
          <p:cNvSpPr>
            <a:spLocks noGrp="1"/>
          </p:cNvSpPr>
          <p:nvPr>
            <p:ph type="title"/>
          </p:nvPr>
        </p:nvSpPr>
        <p:spPr>
          <a:xfrm>
            <a:off x="1744799" y="264160"/>
            <a:ext cx="7709807" cy="756102"/>
          </a:xfrm>
        </p:spPr>
        <p:txBody>
          <a:bodyPr>
            <a:no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Student</a:t>
            </a:r>
            <a:r>
              <a:rPr lang="en-US" sz="4400" b="1" dirty="0">
                <a:solidFill>
                  <a:schemeClr val="bg1"/>
                </a:solidFill>
              </a:rPr>
              <a:t> Achievement Data</a:t>
            </a:r>
          </a:p>
        </p:txBody>
      </p:sp>
      <p:pic>
        <p:nvPicPr>
          <p:cNvPr id="2" name="Picture 1">
            <a:extLst>
              <a:ext uri="{FF2B5EF4-FFF2-40B4-BE49-F238E27FC236}">
                <a16:creationId xmlns:a16="http://schemas.microsoft.com/office/drawing/2014/main" id="{AB6FDEB3-3D59-104E-B553-463BA2F26578}"/>
              </a:ext>
            </a:extLst>
          </p:cNvPr>
          <p:cNvPicPr>
            <a:picLocks noChangeAspect="1"/>
          </p:cNvPicPr>
          <p:nvPr/>
        </p:nvPicPr>
        <p:blipFill>
          <a:blip r:embed="rId2"/>
          <a:stretch>
            <a:fillRect/>
          </a:stretch>
        </p:blipFill>
        <p:spPr>
          <a:xfrm>
            <a:off x="10078524" y="5235893"/>
            <a:ext cx="1930789" cy="1221694"/>
          </a:xfrm>
          <a:prstGeom prst="rect">
            <a:avLst/>
          </a:prstGeom>
        </p:spPr>
      </p:pic>
      <p:graphicFrame>
        <p:nvGraphicFramePr>
          <p:cNvPr id="5" name="Table 4">
            <a:extLst>
              <a:ext uri="{FF2B5EF4-FFF2-40B4-BE49-F238E27FC236}">
                <a16:creationId xmlns:a16="http://schemas.microsoft.com/office/drawing/2014/main" id="{3FAEC3FB-7A13-6233-9565-B706761E13C5}"/>
              </a:ext>
            </a:extLst>
          </p:cNvPr>
          <p:cNvGraphicFramePr>
            <a:graphicFrameLocks noGrp="1"/>
          </p:cNvGraphicFramePr>
          <p:nvPr>
            <p:extLst>
              <p:ext uri="{D42A27DB-BD31-4B8C-83A1-F6EECF244321}">
                <p14:modId xmlns:p14="http://schemas.microsoft.com/office/powerpoint/2010/main" val="2107783859"/>
              </p:ext>
            </p:extLst>
          </p:nvPr>
        </p:nvGraphicFramePr>
        <p:xfrm>
          <a:off x="2569027" y="1020262"/>
          <a:ext cx="5775869" cy="1890073"/>
        </p:xfrm>
        <a:graphic>
          <a:graphicData uri="http://schemas.openxmlformats.org/drawingml/2006/table">
            <a:tbl>
              <a:tblPr firstRow="1" firstCol="1" bandRow="1">
                <a:tableStyleId>{5C22544A-7EE6-4342-B048-85BDC9FD1C3A}</a:tableStyleId>
              </a:tblPr>
              <a:tblGrid>
                <a:gridCol w="1879476">
                  <a:extLst>
                    <a:ext uri="{9D8B030D-6E8A-4147-A177-3AD203B41FA5}">
                      <a16:colId xmlns:a16="http://schemas.microsoft.com/office/drawing/2014/main" val="3006466515"/>
                    </a:ext>
                  </a:extLst>
                </a:gridCol>
                <a:gridCol w="1730967">
                  <a:extLst>
                    <a:ext uri="{9D8B030D-6E8A-4147-A177-3AD203B41FA5}">
                      <a16:colId xmlns:a16="http://schemas.microsoft.com/office/drawing/2014/main" val="1313832360"/>
                    </a:ext>
                  </a:extLst>
                </a:gridCol>
                <a:gridCol w="961558">
                  <a:extLst>
                    <a:ext uri="{9D8B030D-6E8A-4147-A177-3AD203B41FA5}">
                      <a16:colId xmlns:a16="http://schemas.microsoft.com/office/drawing/2014/main" val="324220807"/>
                    </a:ext>
                  </a:extLst>
                </a:gridCol>
                <a:gridCol w="1203868">
                  <a:extLst>
                    <a:ext uri="{9D8B030D-6E8A-4147-A177-3AD203B41FA5}">
                      <a16:colId xmlns:a16="http://schemas.microsoft.com/office/drawing/2014/main" val="1515751624"/>
                    </a:ext>
                  </a:extLst>
                </a:gridCol>
              </a:tblGrid>
              <a:tr h="732701">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 5</a:t>
                      </a:r>
                      <a:r>
                        <a:rPr lang="en-US" sz="2000" b="1" baseline="30000" dirty="0">
                          <a:solidFill>
                            <a:srgbClr val="002060"/>
                          </a:solidFill>
                          <a:effectLst/>
                          <a:latin typeface="Times New Roman" panose="02020603050405020304" pitchFamily="18" charset="0"/>
                          <a:cs typeface="Times New Roman" panose="02020603050405020304" pitchFamily="18" charset="0"/>
                        </a:rPr>
                        <a:t>TH</a:t>
                      </a:r>
                      <a:r>
                        <a:rPr lang="en-US" sz="2000" b="1" dirty="0">
                          <a:solidFill>
                            <a:srgbClr val="002060"/>
                          </a:solidFill>
                          <a:effectLst/>
                          <a:latin typeface="Times New Roman" panose="02020603050405020304" pitchFamily="18" charset="0"/>
                          <a:cs typeface="Times New Roman" panose="02020603050405020304" pitchFamily="18" charset="0"/>
                        </a:rPr>
                        <a:t> Math</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a:solidFill>
                            <a:srgbClr val="002060"/>
                          </a:solidFill>
                          <a:effectLst/>
                          <a:latin typeface="Times New Roman" panose="02020603050405020304" pitchFamily="18" charset="0"/>
                          <a:cs typeface="Times New Roman" panose="02020603050405020304" pitchFamily="18" charset="0"/>
                        </a:rPr>
                        <a:t>Approaches </a:t>
                      </a:r>
                      <a:endParaRPr lang="en-US"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a:solidFill>
                            <a:srgbClr val="002060"/>
                          </a:solidFill>
                          <a:effectLst/>
                          <a:latin typeface="Times New Roman" panose="02020603050405020304" pitchFamily="18" charset="0"/>
                          <a:cs typeface="Times New Roman" panose="02020603050405020304" pitchFamily="18" charset="0"/>
                        </a:rPr>
                        <a:t>Meets </a:t>
                      </a:r>
                      <a:endParaRPr lang="en-US"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Masters </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62494099"/>
                  </a:ext>
                </a:extLst>
              </a:tr>
              <a:tr h="578686">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 Campus</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 69%</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000" b="1" dirty="0">
                          <a:solidFill>
                            <a:srgbClr val="002060"/>
                          </a:solidFill>
                          <a:effectLst/>
                          <a:latin typeface="Times New Roman" panose="02020603050405020304" pitchFamily="18" charset="0"/>
                          <a:cs typeface="Times New Roman" panose="02020603050405020304" pitchFamily="18" charset="0"/>
                        </a:rPr>
                        <a:t>36% </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17% </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15330765"/>
                  </a:ext>
                </a:extLst>
              </a:tr>
              <a:tr h="578686">
                <a:tc>
                  <a:txBody>
                    <a:bodyPr/>
                    <a:lstStyle/>
                    <a:p>
                      <a:pPr marL="76200" marR="76200" algn="ctr">
                        <a:lnSpc>
                          <a:spcPct val="107000"/>
                        </a:lnSpc>
                        <a:spcBef>
                          <a:spcPts val="600"/>
                        </a:spcBef>
                        <a:spcAft>
                          <a:spcPts val="600"/>
                        </a:spcAft>
                      </a:pPr>
                      <a:r>
                        <a:rPr lang="en-US" sz="2000" b="1">
                          <a:solidFill>
                            <a:srgbClr val="002060"/>
                          </a:solidFill>
                          <a:effectLst/>
                          <a:latin typeface="Times New Roman" panose="02020603050405020304" pitchFamily="18" charset="0"/>
                          <a:cs typeface="Times New Roman" panose="02020603050405020304" pitchFamily="18" charset="0"/>
                        </a:rPr>
                        <a:t> District</a:t>
                      </a:r>
                      <a:endParaRPr lang="en-US"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000" b="1" dirty="0">
                          <a:solidFill>
                            <a:srgbClr val="002060"/>
                          </a:solidFill>
                          <a:effectLst/>
                          <a:latin typeface="Times New Roman" panose="02020603050405020304" pitchFamily="18" charset="0"/>
                          <a:cs typeface="Times New Roman" panose="02020603050405020304" pitchFamily="18" charset="0"/>
                        </a:rPr>
                        <a:t> 72%</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000" b="1" dirty="0">
                          <a:solidFill>
                            <a:srgbClr val="002060"/>
                          </a:solidFill>
                          <a:effectLst/>
                          <a:latin typeface="Times New Roman" panose="02020603050405020304" pitchFamily="18" charset="0"/>
                          <a:cs typeface="Times New Roman" panose="02020603050405020304" pitchFamily="18" charset="0"/>
                        </a:rPr>
                        <a:t> 39%</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000" b="1" dirty="0">
                          <a:solidFill>
                            <a:srgbClr val="002060"/>
                          </a:solidFill>
                          <a:effectLst/>
                          <a:latin typeface="Times New Roman" panose="02020603050405020304" pitchFamily="18" charset="0"/>
                          <a:cs typeface="Times New Roman" panose="02020603050405020304" pitchFamily="18" charset="0"/>
                        </a:rPr>
                        <a:t> 17%</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3655329"/>
                  </a:ext>
                </a:extLst>
              </a:tr>
            </a:tbl>
          </a:graphicData>
        </a:graphic>
      </p:graphicFrame>
      <p:graphicFrame>
        <p:nvGraphicFramePr>
          <p:cNvPr id="6" name="Table 5">
            <a:extLst>
              <a:ext uri="{FF2B5EF4-FFF2-40B4-BE49-F238E27FC236}">
                <a16:creationId xmlns:a16="http://schemas.microsoft.com/office/drawing/2014/main" id="{872372EC-AEDB-1BA0-867F-20DFCAD6CDED}"/>
              </a:ext>
            </a:extLst>
          </p:cNvPr>
          <p:cNvGraphicFramePr>
            <a:graphicFrameLocks noGrp="1"/>
          </p:cNvGraphicFramePr>
          <p:nvPr>
            <p:extLst>
              <p:ext uri="{D42A27DB-BD31-4B8C-83A1-F6EECF244321}">
                <p14:modId xmlns:p14="http://schemas.microsoft.com/office/powerpoint/2010/main" val="665587417"/>
              </p:ext>
            </p:extLst>
          </p:nvPr>
        </p:nvGraphicFramePr>
        <p:xfrm>
          <a:off x="2569027" y="3120881"/>
          <a:ext cx="5775869" cy="1787708"/>
        </p:xfrm>
        <a:graphic>
          <a:graphicData uri="http://schemas.openxmlformats.org/drawingml/2006/table">
            <a:tbl>
              <a:tblPr firstRow="1" firstCol="1" bandRow="1">
                <a:tableStyleId>{5C22544A-7EE6-4342-B048-85BDC9FD1C3A}</a:tableStyleId>
              </a:tblPr>
              <a:tblGrid>
                <a:gridCol w="2075162">
                  <a:extLst>
                    <a:ext uri="{9D8B030D-6E8A-4147-A177-3AD203B41FA5}">
                      <a16:colId xmlns:a16="http://schemas.microsoft.com/office/drawing/2014/main" val="3063881534"/>
                    </a:ext>
                  </a:extLst>
                </a:gridCol>
                <a:gridCol w="1660131">
                  <a:extLst>
                    <a:ext uri="{9D8B030D-6E8A-4147-A177-3AD203B41FA5}">
                      <a16:colId xmlns:a16="http://schemas.microsoft.com/office/drawing/2014/main" val="1000692068"/>
                    </a:ext>
                  </a:extLst>
                </a:gridCol>
                <a:gridCol w="1002994">
                  <a:extLst>
                    <a:ext uri="{9D8B030D-6E8A-4147-A177-3AD203B41FA5}">
                      <a16:colId xmlns:a16="http://schemas.microsoft.com/office/drawing/2014/main" val="3873490170"/>
                    </a:ext>
                  </a:extLst>
                </a:gridCol>
                <a:gridCol w="1037582">
                  <a:extLst>
                    <a:ext uri="{9D8B030D-6E8A-4147-A177-3AD203B41FA5}">
                      <a16:colId xmlns:a16="http://schemas.microsoft.com/office/drawing/2014/main" val="1514351208"/>
                    </a:ext>
                  </a:extLst>
                </a:gridCol>
              </a:tblGrid>
              <a:tr h="578735">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 5</a:t>
                      </a:r>
                      <a:r>
                        <a:rPr lang="en-US" sz="2000" b="1" baseline="30000" dirty="0">
                          <a:solidFill>
                            <a:srgbClr val="002060"/>
                          </a:solidFill>
                          <a:effectLst/>
                          <a:latin typeface="Times New Roman" panose="02020603050405020304" pitchFamily="18" charset="0"/>
                          <a:cs typeface="Times New Roman" panose="02020603050405020304" pitchFamily="18" charset="0"/>
                        </a:rPr>
                        <a:t>TH</a:t>
                      </a:r>
                      <a:r>
                        <a:rPr lang="en-US" sz="2000" b="1" dirty="0">
                          <a:solidFill>
                            <a:srgbClr val="002060"/>
                          </a:solidFill>
                          <a:effectLst/>
                          <a:latin typeface="Times New Roman" panose="02020603050405020304" pitchFamily="18" charset="0"/>
                          <a:cs typeface="Times New Roman" panose="02020603050405020304" pitchFamily="18" charset="0"/>
                        </a:rPr>
                        <a:t> Reading</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a:solidFill>
                            <a:srgbClr val="002060"/>
                          </a:solidFill>
                          <a:effectLst/>
                          <a:latin typeface="Times New Roman" panose="02020603050405020304" pitchFamily="18" charset="0"/>
                          <a:cs typeface="Times New Roman" panose="02020603050405020304" pitchFamily="18" charset="0"/>
                        </a:rPr>
                        <a:t>Approaches </a:t>
                      </a:r>
                      <a:endParaRPr lang="en-US"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a:solidFill>
                            <a:srgbClr val="002060"/>
                          </a:solidFill>
                          <a:effectLst/>
                          <a:latin typeface="Times New Roman" panose="02020603050405020304" pitchFamily="18" charset="0"/>
                          <a:cs typeface="Times New Roman" panose="02020603050405020304" pitchFamily="18" charset="0"/>
                        </a:rPr>
                        <a:t>Meets </a:t>
                      </a:r>
                      <a:endParaRPr lang="en-US"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a:solidFill>
                            <a:srgbClr val="002060"/>
                          </a:solidFill>
                          <a:effectLst/>
                          <a:latin typeface="Times New Roman" panose="02020603050405020304" pitchFamily="18" charset="0"/>
                          <a:cs typeface="Times New Roman" panose="02020603050405020304" pitchFamily="18" charset="0"/>
                        </a:rPr>
                        <a:t>Masters </a:t>
                      </a:r>
                      <a:endParaRPr lang="en-US"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86219437"/>
                  </a:ext>
                </a:extLst>
              </a:tr>
              <a:tr h="578735">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 Campus</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83% </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53% </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28%</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27538008"/>
                  </a:ext>
                </a:extLst>
              </a:tr>
              <a:tr h="578735">
                <a:tc>
                  <a:txBody>
                    <a:bodyPr/>
                    <a:lstStyle/>
                    <a:p>
                      <a:pPr marL="76200" marR="76200" algn="ctr">
                        <a:lnSpc>
                          <a:spcPct val="107000"/>
                        </a:lnSpc>
                        <a:spcBef>
                          <a:spcPts val="600"/>
                        </a:spcBef>
                        <a:spcAft>
                          <a:spcPts val="600"/>
                        </a:spcAft>
                      </a:pPr>
                      <a:r>
                        <a:rPr lang="en-US" sz="2000" b="1">
                          <a:solidFill>
                            <a:srgbClr val="002060"/>
                          </a:solidFill>
                          <a:effectLst/>
                          <a:latin typeface="Times New Roman" panose="02020603050405020304" pitchFamily="18" charset="0"/>
                          <a:cs typeface="Times New Roman" panose="02020603050405020304" pitchFamily="18" charset="0"/>
                        </a:rPr>
                        <a:t> District</a:t>
                      </a:r>
                      <a:endParaRPr lang="en-US"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000" b="1" dirty="0">
                          <a:solidFill>
                            <a:srgbClr val="002060"/>
                          </a:solidFill>
                          <a:effectLst/>
                          <a:latin typeface="Times New Roman" panose="02020603050405020304" pitchFamily="18" charset="0"/>
                          <a:cs typeface="Times New Roman" panose="02020603050405020304" pitchFamily="18" charset="0"/>
                        </a:rPr>
                        <a:t> 78%</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000" b="1" dirty="0">
                          <a:solidFill>
                            <a:srgbClr val="002060"/>
                          </a:solidFill>
                          <a:effectLst/>
                          <a:latin typeface="Times New Roman" panose="02020603050405020304" pitchFamily="18" charset="0"/>
                          <a:cs typeface="Times New Roman" panose="02020603050405020304" pitchFamily="18" charset="0"/>
                        </a:rPr>
                        <a:t>51%</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000" b="1" dirty="0">
                          <a:solidFill>
                            <a:srgbClr val="002060"/>
                          </a:solidFill>
                          <a:effectLst/>
                          <a:latin typeface="Times New Roman" panose="02020603050405020304" pitchFamily="18" charset="0"/>
                          <a:cs typeface="Times New Roman" panose="02020603050405020304" pitchFamily="18" charset="0"/>
                        </a:rPr>
                        <a:t> 31%</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30378322"/>
                  </a:ext>
                </a:extLst>
              </a:tr>
            </a:tbl>
          </a:graphicData>
        </a:graphic>
      </p:graphicFrame>
      <p:graphicFrame>
        <p:nvGraphicFramePr>
          <p:cNvPr id="10" name="Table 9">
            <a:extLst>
              <a:ext uri="{FF2B5EF4-FFF2-40B4-BE49-F238E27FC236}">
                <a16:creationId xmlns:a16="http://schemas.microsoft.com/office/drawing/2014/main" id="{C7430598-315D-CB0E-445C-DF6C71F27D1E}"/>
              </a:ext>
            </a:extLst>
          </p:cNvPr>
          <p:cNvGraphicFramePr>
            <a:graphicFrameLocks noGrp="1"/>
          </p:cNvGraphicFramePr>
          <p:nvPr>
            <p:extLst>
              <p:ext uri="{D42A27DB-BD31-4B8C-83A1-F6EECF244321}">
                <p14:modId xmlns:p14="http://schemas.microsoft.com/office/powerpoint/2010/main" val="2488354415"/>
              </p:ext>
            </p:extLst>
          </p:nvPr>
        </p:nvGraphicFramePr>
        <p:xfrm>
          <a:off x="2322601" y="5119135"/>
          <a:ext cx="6268720" cy="1311171"/>
        </p:xfrm>
        <a:graphic>
          <a:graphicData uri="http://schemas.openxmlformats.org/drawingml/2006/table">
            <a:tbl>
              <a:tblPr firstRow="1" firstCol="1" bandRow="1">
                <a:tableStyleId>{5C22544A-7EE6-4342-B048-85BDC9FD1C3A}</a:tableStyleId>
              </a:tblPr>
              <a:tblGrid>
                <a:gridCol w="2252234">
                  <a:extLst>
                    <a:ext uri="{9D8B030D-6E8A-4147-A177-3AD203B41FA5}">
                      <a16:colId xmlns:a16="http://schemas.microsoft.com/office/drawing/2014/main" val="3278715386"/>
                    </a:ext>
                  </a:extLst>
                </a:gridCol>
                <a:gridCol w="1801788">
                  <a:extLst>
                    <a:ext uri="{9D8B030D-6E8A-4147-A177-3AD203B41FA5}">
                      <a16:colId xmlns:a16="http://schemas.microsoft.com/office/drawing/2014/main" val="3846261515"/>
                    </a:ext>
                  </a:extLst>
                </a:gridCol>
                <a:gridCol w="1088580">
                  <a:extLst>
                    <a:ext uri="{9D8B030D-6E8A-4147-A177-3AD203B41FA5}">
                      <a16:colId xmlns:a16="http://schemas.microsoft.com/office/drawing/2014/main" val="1826386152"/>
                    </a:ext>
                  </a:extLst>
                </a:gridCol>
                <a:gridCol w="1126118">
                  <a:extLst>
                    <a:ext uri="{9D8B030D-6E8A-4147-A177-3AD203B41FA5}">
                      <a16:colId xmlns:a16="http://schemas.microsoft.com/office/drawing/2014/main" val="4263471140"/>
                    </a:ext>
                  </a:extLst>
                </a:gridCol>
              </a:tblGrid>
              <a:tr h="226168">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 5</a:t>
                      </a:r>
                      <a:r>
                        <a:rPr lang="en-US" sz="2000" b="1" baseline="30000" dirty="0">
                          <a:solidFill>
                            <a:srgbClr val="002060"/>
                          </a:solidFill>
                          <a:effectLst/>
                          <a:latin typeface="Times New Roman" panose="02020603050405020304" pitchFamily="18" charset="0"/>
                          <a:cs typeface="Times New Roman" panose="02020603050405020304" pitchFamily="18" charset="0"/>
                        </a:rPr>
                        <a:t>TH</a:t>
                      </a:r>
                      <a:r>
                        <a:rPr lang="en-US" sz="2000" b="1" dirty="0">
                          <a:solidFill>
                            <a:srgbClr val="002060"/>
                          </a:solidFill>
                          <a:effectLst/>
                          <a:latin typeface="Times New Roman" panose="02020603050405020304" pitchFamily="18" charset="0"/>
                          <a:cs typeface="Times New Roman" panose="02020603050405020304" pitchFamily="18" charset="0"/>
                        </a:rPr>
                        <a:t> Science</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Approaches </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a:solidFill>
                            <a:srgbClr val="002060"/>
                          </a:solidFill>
                          <a:effectLst/>
                          <a:latin typeface="Times New Roman" panose="02020603050405020304" pitchFamily="18" charset="0"/>
                          <a:cs typeface="Times New Roman" panose="02020603050405020304" pitchFamily="18" charset="0"/>
                        </a:rPr>
                        <a:t>Meets </a:t>
                      </a:r>
                      <a:endParaRPr lang="en-US"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a:solidFill>
                            <a:srgbClr val="002060"/>
                          </a:solidFill>
                          <a:effectLst/>
                          <a:latin typeface="Times New Roman" panose="02020603050405020304" pitchFamily="18" charset="0"/>
                          <a:cs typeface="Times New Roman" panose="02020603050405020304" pitchFamily="18" charset="0"/>
                        </a:rPr>
                        <a:t>Masters </a:t>
                      </a:r>
                      <a:endParaRPr lang="en-US"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77497555"/>
                  </a:ext>
                </a:extLst>
              </a:tr>
              <a:tr h="548878">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 Campus</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58% </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  22% </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0"/>
                        </a:spcBef>
                        <a:spcAft>
                          <a:spcPts val="800"/>
                        </a:spcAft>
                      </a:pPr>
                      <a:r>
                        <a:rPr lang="en-US" sz="2000" b="1" dirty="0">
                          <a:solidFill>
                            <a:srgbClr val="002060"/>
                          </a:solidFill>
                          <a:effectLst/>
                          <a:latin typeface="Times New Roman" panose="02020603050405020304" pitchFamily="18" charset="0"/>
                          <a:cs typeface="Times New Roman" panose="02020603050405020304" pitchFamily="18" charset="0"/>
                        </a:rPr>
                        <a:t>7% </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05259557"/>
                  </a:ext>
                </a:extLst>
              </a:tr>
              <a:tr h="458191">
                <a:tc>
                  <a:txBody>
                    <a:bodyPr/>
                    <a:lstStyle/>
                    <a:p>
                      <a:pPr marL="76200" marR="76200" algn="ctr">
                        <a:lnSpc>
                          <a:spcPct val="107000"/>
                        </a:lnSpc>
                        <a:spcBef>
                          <a:spcPts val="600"/>
                        </a:spcBef>
                        <a:spcAft>
                          <a:spcPts val="600"/>
                        </a:spcAft>
                      </a:pPr>
                      <a:r>
                        <a:rPr lang="en-US" sz="2000" b="1" dirty="0">
                          <a:solidFill>
                            <a:srgbClr val="002060"/>
                          </a:solidFill>
                          <a:effectLst/>
                          <a:latin typeface="Times New Roman" panose="02020603050405020304" pitchFamily="18" charset="0"/>
                          <a:cs typeface="Times New Roman" panose="02020603050405020304" pitchFamily="18" charset="0"/>
                        </a:rPr>
                        <a:t> District</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000" b="1" dirty="0">
                          <a:solidFill>
                            <a:srgbClr val="002060"/>
                          </a:solidFill>
                          <a:effectLst/>
                          <a:latin typeface="Times New Roman" panose="02020603050405020304" pitchFamily="18" charset="0"/>
                          <a:cs typeface="Times New Roman" panose="02020603050405020304" pitchFamily="18" charset="0"/>
                        </a:rPr>
                        <a:t> 55%</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000" b="1" dirty="0">
                          <a:solidFill>
                            <a:srgbClr val="002060"/>
                          </a:solidFill>
                          <a:effectLst/>
                          <a:latin typeface="Times New Roman" panose="02020603050405020304" pitchFamily="18" charset="0"/>
                          <a:cs typeface="Times New Roman" panose="02020603050405020304" pitchFamily="18" charset="0"/>
                        </a:rPr>
                        <a:t>25%</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76200" marR="76200" algn="ctr">
                        <a:lnSpc>
                          <a:spcPct val="107000"/>
                        </a:lnSpc>
                        <a:spcBef>
                          <a:spcPts val="600"/>
                        </a:spcBef>
                        <a:spcAft>
                          <a:spcPts val="600"/>
                        </a:spcAft>
                      </a:pPr>
                      <a:r>
                        <a:rPr lang="en-US" sz="2000" b="1" dirty="0">
                          <a:solidFill>
                            <a:srgbClr val="002060"/>
                          </a:solidFill>
                          <a:effectLst/>
                          <a:latin typeface="Times New Roman" panose="02020603050405020304" pitchFamily="18" charset="0"/>
                          <a:cs typeface="Times New Roman" panose="02020603050405020304" pitchFamily="18" charset="0"/>
                        </a:rPr>
                        <a:t> 9%</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44927231"/>
                  </a:ext>
                </a:extLst>
              </a:tr>
            </a:tbl>
          </a:graphicData>
        </a:graphic>
      </p:graphicFrame>
    </p:spTree>
    <p:extLst>
      <p:ext uri="{BB962C8B-B14F-4D97-AF65-F5344CB8AC3E}">
        <p14:creationId xmlns:p14="http://schemas.microsoft.com/office/powerpoint/2010/main" val="4283319053"/>
      </p:ext>
    </p:extLst>
  </p:cSld>
  <p:clrMapOvr>
    <a:masterClrMapping/>
  </p:clrMapOvr>
  <p:transition spd="slow" advClick="0">
    <p:randomBar dir="vert"/>
    <p:sndAc>
      <p:endSnd/>
    </p:sndAc>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F06ADF-4EE5-434F-BBDB-10D341F32664}"/>
              </a:ext>
            </a:extLst>
          </p:cNvPr>
          <p:cNvSpPr>
            <a:spLocks noGrp="1"/>
          </p:cNvSpPr>
          <p:nvPr>
            <p:ph type="title"/>
          </p:nvPr>
        </p:nvSpPr>
        <p:spPr>
          <a:xfrm>
            <a:off x="2241096" y="58311"/>
            <a:ext cx="7709807" cy="756102"/>
          </a:xfrm>
        </p:spPr>
        <p:txBody>
          <a:bodyPr>
            <a:noAutofit/>
          </a:bodyPr>
          <a:lstStyle/>
          <a:p>
            <a:r>
              <a:rPr lang="en-US" sz="4400" b="1" dirty="0">
                <a:solidFill>
                  <a:schemeClr val="bg1"/>
                </a:solidFill>
                <a:latin typeface="Times New Roman" panose="02020603050405020304" pitchFamily="18" charset="0"/>
                <a:cs typeface="Times New Roman" panose="02020603050405020304" pitchFamily="18" charset="0"/>
              </a:rPr>
              <a:t>Student</a:t>
            </a:r>
            <a:r>
              <a:rPr lang="en-US" sz="4400" b="1" dirty="0">
                <a:solidFill>
                  <a:schemeClr val="bg1"/>
                </a:solidFill>
              </a:rPr>
              <a:t> Achievement Data</a:t>
            </a:r>
          </a:p>
        </p:txBody>
      </p:sp>
      <p:pic>
        <p:nvPicPr>
          <p:cNvPr id="2" name="Picture 1">
            <a:extLst>
              <a:ext uri="{FF2B5EF4-FFF2-40B4-BE49-F238E27FC236}">
                <a16:creationId xmlns:a16="http://schemas.microsoft.com/office/drawing/2014/main" id="{AB6FDEB3-3D59-104E-B553-463BA2F26578}"/>
              </a:ext>
            </a:extLst>
          </p:cNvPr>
          <p:cNvPicPr>
            <a:picLocks noChangeAspect="1"/>
          </p:cNvPicPr>
          <p:nvPr/>
        </p:nvPicPr>
        <p:blipFill>
          <a:blip r:embed="rId2"/>
          <a:stretch>
            <a:fillRect/>
          </a:stretch>
        </p:blipFill>
        <p:spPr>
          <a:xfrm>
            <a:off x="10205766" y="5322731"/>
            <a:ext cx="1986233" cy="1256776"/>
          </a:xfrm>
          <a:prstGeom prst="rect">
            <a:avLst/>
          </a:prstGeom>
        </p:spPr>
      </p:pic>
      <p:sp>
        <p:nvSpPr>
          <p:cNvPr id="4" name="Rectangle 3">
            <a:extLst>
              <a:ext uri="{FF2B5EF4-FFF2-40B4-BE49-F238E27FC236}">
                <a16:creationId xmlns:a16="http://schemas.microsoft.com/office/drawing/2014/main" id="{EF835072-3728-654A-BC25-C61C863CC7F6}"/>
              </a:ext>
            </a:extLst>
          </p:cNvPr>
          <p:cNvSpPr/>
          <p:nvPr/>
        </p:nvSpPr>
        <p:spPr>
          <a:xfrm>
            <a:off x="206830" y="777971"/>
            <a:ext cx="11723914" cy="1600438"/>
          </a:xfrm>
          <a:prstGeom prst="rect">
            <a:avLst/>
          </a:prstGeom>
        </p:spPr>
        <p:txBody>
          <a:bodyPr wrap="square">
            <a:spAutoFit/>
          </a:bodyPr>
          <a:lstStyle/>
          <a:p>
            <a:r>
              <a:rPr lang="en-US" sz="1400" b="1" dirty="0">
                <a:solidFill>
                  <a:schemeClr val="bg1"/>
                </a:solidFill>
                <a:latin typeface="Times New Roman" panose="02020603050405020304" pitchFamily="18" charset="0"/>
                <a:cs typeface="Times New Roman" panose="02020603050405020304" pitchFamily="18" charset="0"/>
              </a:rPr>
              <a:t>Pre-Kindergarten CIRCLE Assessment</a:t>
            </a:r>
            <a:endParaRPr lang="en-US" sz="1400" dirty="0">
              <a:solidFill>
                <a:schemeClr val="bg1"/>
              </a:solidFill>
              <a:latin typeface="Times New Roman" panose="02020603050405020304" pitchFamily="18" charset="0"/>
              <a:cs typeface="Times New Roman" panose="02020603050405020304" pitchFamily="18" charset="0"/>
            </a:endParaRPr>
          </a:p>
          <a:p>
            <a:pPr algn="just"/>
            <a:r>
              <a:rPr lang="en-US" sz="1400" dirty="0">
                <a:solidFill>
                  <a:schemeClr val="bg1"/>
                </a:solidFill>
                <a:latin typeface="Times New Roman" panose="02020603050405020304" pitchFamily="18" charset="0"/>
                <a:cs typeface="Times New Roman" panose="02020603050405020304" pitchFamily="18" charset="0"/>
              </a:rPr>
              <a:t>Students in Pre-Kindergarten participate in CIRCLE assessments periodically throughout the school year. The CIRCLE assessments for PK are given at the Beginning of the Year (BOY), Middle of the Year (MOY), and at the End of the Year (EOY). The CIRCLE assessment provides teachers with immediate feedback on student progress in several areas: Rapid Letter Naming, Rapid Vocabulary Naming, Letter-Sound Correspondence, Phonological Awareness, Book and Print Knowledge, Story Retell, Early Writing, Mathematics, Science, Social Studies, and Social-Emotional Development. Pre-K teachers align the CIRCLE data with the Pre-K Guidelines to drive instruction and intervention for students.</a:t>
            </a:r>
          </a:p>
          <a:p>
            <a:pPr algn="just"/>
            <a:r>
              <a:rPr lang="en-US" sz="1400" dirty="0">
                <a:solidFill>
                  <a:schemeClr val="bg1"/>
                </a:solidFill>
                <a:latin typeface="Times New Roman" panose="02020603050405020304" pitchFamily="18" charset="0"/>
                <a:cs typeface="Times New Roman" panose="02020603050405020304" pitchFamily="18" charset="0"/>
              </a:rPr>
              <a:t> </a:t>
            </a:r>
            <a:endParaRPr lang="en-US" sz="1400" b="0" i="0" dirty="0">
              <a:solidFill>
                <a:schemeClr val="bg1"/>
              </a:solidFill>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2811B0B-44D5-7945-BF9F-2133955A4634}"/>
              </a:ext>
            </a:extLst>
          </p:cNvPr>
          <p:cNvSpPr/>
          <p:nvPr/>
        </p:nvSpPr>
        <p:spPr>
          <a:xfrm>
            <a:off x="490914" y="4751089"/>
            <a:ext cx="4027715" cy="923330"/>
          </a:xfrm>
          <a:prstGeom prst="rect">
            <a:avLst/>
          </a:prstGeom>
        </p:spPr>
        <p:txBody>
          <a:bodyPr wrap="square">
            <a:spAutoFit/>
          </a:bodyPr>
          <a:lstStyle/>
          <a:p>
            <a:r>
              <a:rPr lang="en-US" b="1" dirty="0">
                <a:solidFill>
                  <a:schemeClr val="bg1"/>
                </a:solidFill>
                <a:latin typeface="Verdana" panose="020B0604030504040204" pitchFamily="34" charset="0"/>
              </a:rPr>
              <a:t>RLN = Rapid Letter Naming</a:t>
            </a:r>
            <a:endParaRPr lang="en-US" dirty="0">
              <a:solidFill>
                <a:schemeClr val="bg1"/>
              </a:solidFill>
              <a:latin typeface="Verdana" panose="020B0604030504040204" pitchFamily="34" charset="0"/>
            </a:endParaRPr>
          </a:p>
          <a:p>
            <a:r>
              <a:rPr lang="en-US" b="1" dirty="0">
                <a:solidFill>
                  <a:schemeClr val="bg1"/>
                </a:solidFill>
                <a:latin typeface="Verdana" panose="020B0604030504040204" pitchFamily="34" charset="0"/>
              </a:rPr>
              <a:t>RV = Rapid Vocabulary</a:t>
            </a:r>
            <a:endParaRPr lang="en-US" dirty="0">
              <a:solidFill>
                <a:schemeClr val="bg1"/>
              </a:solidFill>
              <a:latin typeface="Verdana" panose="020B0604030504040204" pitchFamily="34" charset="0"/>
            </a:endParaRPr>
          </a:p>
          <a:p>
            <a:r>
              <a:rPr lang="en-US" b="1" dirty="0">
                <a:solidFill>
                  <a:schemeClr val="bg1"/>
                </a:solidFill>
                <a:latin typeface="Verdana" panose="020B0604030504040204" pitchFamily="34" charset="0"/>
              </a:rPr>
              <a:t>PA = Phonological Awareness</a:t>
            </a:r>
            <a:endParaRPr lang="en-US" b="0" i="0" dirty="0">
              <a:solidFill>
                <a:schemeClr val="bg1"/>
              </a:solidFill>
              <a:effectLst/>
              <a:latin typeface="Verdana" panose="020B0604030504040204" pitchFamily="34" charset="0"/>
            </a:endParaRPr>
          </a:p>
        </p:txBody>
      </p:sp>
      <p:sp>
        <p:nvSpPr>
          <p:cNvPr id="5" name="Rectangle 2">
            <a:extLst>
              <a:ext uri="{FF2B5EF4-FFF2-40B4-BE49-F238E27FC236}">
                <a16:creationId xmlns:a16="http://schemas.microsoft.com/office/drawing/2014/main" id="{C4098E75-C573-0B52-ED23-7753F35EDF48}"/>
              </a:ext>
            </a:extLst>
          </p:cNvPr>
          <p:cNvSpPr>
            <a:spLocks noChangeArrowheads="1"/>
          </p:cNvSpPr>
          <p:nvPr/>
        </p:nvSpPr>
        <p:spPr bwMode="auto">
          <a:xfrm>
            <a:off x="129347" y="2647970"/>
            <a:ext cx="15777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7" name="Picture 3">
            <a:extLst>
              <a:ext uri="{FF2B5EF4-FFF2-40B4-BE49-F238E27FC236}">
                <a16:creationId xmlns:a16="http://schemas.microsoft.com/office/drawing/2014/main" id="{515AE2D7-CB53-94C7-8DF6-5A051D4098A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95993" y="2378408"/>
            <a:ext cx="10770549"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86556"/>
      </p:ext>
    </p:extLst>
  </p:cSld>
  <p:clrMapOvr>
    <a:masterClrMapping/>
  </p:clrMapOvr>
  <mc:AlternateContent xmlns:mc="http://schemas.openxmlformats.org/markup-compatibility/2006" xmlns:p14="http://schemas.microsoft.com/office/powerpoint/2010/main">
    <mc:Choice Requires="p14">
      <p:transition spd="slow" p14:dur="1500" advClick="0">
        <p:split orient="vert"/>
        <p:sndAc>
          <p:endSnd/>
        </p:sndAc>
      </p:transition>
    </mc:Choice>
    <mc:Fallback xmlns="">
      <p:transition spd="slow" advClick="0">
        <p:split orient="vert"/>
        <p:sndAc>
          <p:end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226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20068A-9147-EF44-A678-B0A0D5F7A074}"/>
              </a:ext>
            </a:extLst>
          </p:cNvPr>
          <p:cNvSpPr>
            <a:spLocks noGrp="1"/>
          </p:cNvSpPr>
          <p:nvPr>
            <p:ph idx="1"/>
          </p:nvPr>
        </p:nvSpPr>
        <p:spPr>
          <a:xfrm>
            <a:off x="457200" y="1295400"/>
            <a:ext cx="8710386" cy="5105400"/>
          </a:xfrm>
        </p:spPr>
        <p:txBody>
          <a:bodyPr>
            <a:normAutofit/>
          </a:bodyPr>
          <a:lstStyle/>
          <a:p>
            <a:r>
              <a:rPr lang="en-US" b="1" dirty="0">
                <a:solidFill>
                  <a:srgbClr val="90C225"/>
                </a:solidFill>
                <a:latin typeface="Times New Roman" panose="02020603050405020304" pitchFamily="18" charset="0"/>
                <a:cs typeface="Times New Roman" panose="02020603050405020304" pitchFamily="18" charset="0"/>
              </a:rPr>
              <a:t>The purpose of Title I funds is to support students who are in need of additional assistance in order to meet or exceed state performance standards</a:t>
            </a:r>
          </a:p>
          <a:p>
            <a:r>
              <a:rPr lang="en-US" b="1" dirty="0">
                <a:solidFill>
                  <a:srgbClr val="90C225"/>
                </a:solidFill>
                <a:latin typeface="Times New Roman" panose="02020603050405020304" pitchFamily="18" charset="0"/>
                <a:cs typeface="Times New Roman" panose="02020603050405020304" pitchFamily="18" charset="0"/>
              </a:rPr>
              <a:t>Our Title I funds have been prioritized to support student achievement in the following ways: </a:t>
            </a:r>
          </a:p>
          <a:p>
            <a:pPr marL="457200" lvl="1" indent="0">
              <a:buNone/>
            </a:pPr>
            <a:r>
              <a:rPr lang="en-US" b="1" dirty="0">
                <a:solidFill>
                  <a:srgbClr val="90C225"/>
                </a:solidFill>
                <a:latin typeface="Times New Roman" panose="02020603050405020304" pitchFamily="18" charset="0"/>
                <a:cs typeface="Times New Roman" panose="02020603050405020304" pitchFamily="18" charset="0"/>
              </a:rPr>
              <a:t>Staff :</a:t>
            </a:r>
          </a:p>
          <a:p>
            <a:pPr lvl="1"/>
            <a:r>
              <a:rPr lang="en-US" b="1" dirty="0">
                <a:solidFill>
                  <a:srgbClr val="90C225"/>
                </a:solidFill>
                <a:latin typeface="Times New Roman" panose="02020603050405020304" pitchFamily="18" charset="0"/>
                <a:cs typeface="Times New Roman" panose="02020603050405020304" pitchFamily="18" charset="0"/>
              </a:rPr>
              <a:t>Campus Instructional Specialist</a:t>
            </a:r>
          </a:p>
          <a:p>
            <a:pPr lvl="1"/>
            <a:r>
              <a:rPr lang="en-US" b="1" dirty="0">
                <a:solidFill>
                  <a:srgbClr val="90C225"/>
                </a:solidFill>
                <a:latin typeface="Times New Roman" panose="02020603050405020304" pitchFamily="18" charset="0"/>
                <a:cs typeface="Times New Roman" panose="02020603050405020304" pitchFamily="18" charset="0"/>
              </a:rPr>
              <a:t>Intervention Aides</a:t>
            </a:r>
          </a:p>
          <a:p>
            <a:pPr lvl="1"/>
            <a:r>
              <a:rPr lang="en-US" b="1" dirty="0">
                <a:solidFill>
                  <a:srgbClr val="90C225"/>
                </a:solidFill>
                <a:latin typeface="Times New Roman" panose="02020603050405020304" pitchFamily="18" charset="0"/>
                <a:cs typeface="Times New Roman" panose="02020603050405020304" pitchFamily="18" charset="0"/>
              </a:rPr>
              <a:t>Instructional Supplies/Materials for Core Content Areas</a:t>
            </a:r>
          </a:p>
          <a:p>
            <a:pPr lvl="1"/>
            <a:r>
              <a:rPr lang="en-US" b="1" dirty="0">
                <a:solidFill>
                  <a:srgbClr val="90C225"/>
                </a:solidFill>
                <a:latin typeface="Times New Roman" panose="02020603050405020304" pitchFamily="18" charset="0"/>
                <a:cs typeface="Times New Roman" panose="02020603050405020304" pitchFamily="18" charset="0"/>
              </a:rPr>
              <a:t>Professional Development</a:t>
            </a:r>
          </a:p>
          <a:p>
            <a:pPr lvl="1"/>
            <a:r>
              <a:rPr lang="en-US" b="1" dirty="0">
                <a:solidFill>
                  <a:srgbClr val="90C225"/>
                </a:solidFill>
                <a:latin typeface="Times New Roman" panose="02020603050405020304" pitchFamily="18" charset="0"/>
                <a:cs typeface="Times New Roman" panose="02020603050405020304" pitchFamily="18" charset="0"/>
              </a:rPr>
              <a:t>Parent/Family Engagement </a:t>
            </a:r>
          </a:p>
          <a:p>
            <a:pPr lvl="1"/>
            <a:r>
              <a:rPr lang="en-US" b="1" dirty="0">
                <a:solidFill>
                  <a:srgbClr val="90C225"/>
                </a:solidFill>
                <a:latin typeface="Times New Roman" panose="02020603050405020304" pitchFamily="18" charset="0"/>
                <a:cs typeface="Times New Roman" panose="02020603050405020304" pitchFamily="18" charset="0"/>
              </a:rPr>
              <a:t>Etc. </a:t>
            </a:r>
          </a:p>
          <a:p>
            <a:r>
              <a:rPr lang="en-US" b="1" dirty="0">
                <a:solidFill>
                  <a:srgbClr val="90C225"/>
                </a:solidFill>
                <a:latin typeface="Times New Roman" panose="02020603050405020304" pitchFamily="18" charset="0"/>
                <a:cs typeface="Times New Roman" panose="02020603050405020304" pitchFamily="18" charset="0"/>
              </a:rPr>
              <a:t>A full description of how our Title I funds are being used can be found in our Campus Improvement Plan </a:t>
            </a:r>
          </a:p>
        </p:txBody>
      </p:sp>
      <p:sp>
        <p:nvSpPr>
          <p:cNvPr id="4" name="Title 1">
            <a:extLst>
              <a:ext uri="{FF2B5EF4-FFF2-40B4-BE49-F238E27FC236}">
                <a16:creationId xmlns:a16="http://schemas.microsoft.com/office/drawing/2014/main" id="{CB9AC26F-7D7E-524F-8637-668BC4D77407}"/>
              </a:ext>
            </a:extLst>
          </p:cNvPr>
          <p:cNvSpPr>
            <a:spLocks noGrp="1"/>
          </p:cNvSpPr>
          <p:nvPr>
            <p:ph type="title"/>
          </p:nvPr>
        </p:nvSpPr>
        <p:spPr>
          <a:xfrm>
            <a:off x="628649" y="365127"/>
            <a:ext cx="4825093" cy="712559"/>
          </a:xfrm>
        </p:spPr>
        <p:txBody>
          <a:bodyPr>
            <a:noAutofit/>
          </a:bodyPr>
          <a:lstStyle/>
          <a:p>
            <a:r>
              <a:rPr lang="en-US" sz="4400" b="1" dirty="0">
                <a:solidFill>
                  <a:schemeClr val="bg1"/>
                </a:solidFill>
                <a:latin typeface="Times New Roman" panose="02020603050405020304" pitchFamily="18" charset="0"/>
                <a:cs typeface="Times New Roman" panose="02020603050405020304" pitchFamily="18" charset="0"/>
              </a:rPr>
              <a:t>Our</a:t>
            </a:r>
            <a:r>
              <a:rPr lang="en-US" sz="4400" b="1" dirty="0">
                <a:solidFill>
                  <a:schemeClr val="bg1"/>
                </a:solidFill>
              </a:rPr>
              <a:t> Title I Funds</a:t>
            </a:r>
          </a:p>
        </p:txBody>
      </p:sp>
      <p:pic>
        <p:nvPicPr>
          <p:cNvPr id="2" name="Picture 1">
            <a:extLst>
              <a:ext uri="{FF2B5EF4-FFF2-40B4-BE49-F238E27FC236}">
                <a16:creationId xmlns:a16="http://schemas.microsoft.com/office/drawing/2014/main" id="{29D36A60-4A9F-7F4C-9514-F64063BBF92D}"/>
              </a:ext>
            </a:extLst>
          </p:cNvPr>
          <p:cNvPicPr>
            <a:picLocks noChangeAspect="1"/>
          </p:cNvPicPr>
          <p:nvPr/>
        </p:nvPicPr>
        <p:blipFill>
          <a:blip r:embed="rId2"/>
          <a:stretch>
            <a:fillRect/>
          </a:stretch>
        </p:blipFill>
        <p:spPr>
          <a:xfrm>
            <a:off x="9167586" y="4741636"/>
            <a:ext cx="2870200" cy="1816100"/>
          </a:xfrm>
          <a:prstGeom prst="rect">
            <a:avLst/>
          </a:prstGeom>
        </p:spPr>
      </p:pic>
    </p:spTree>
    <p:extLst>
      <p:ext uri="{BB962C8B-B14F-4D97-AF65-F5344CB8AC3E}">
        <p14:creationId xmlns:p14="http://schemas.microsoft.com/office/powerpoint/2010/main" val="829116306"/>
      </p:ext>
    </p:extLst>
  </p:cSld>
  <p:clrMapOvr>
    <a:masterClrMapping/>
  </p:clrMapOvr>
  <mc:AlternateContent xmlns:mc="http://schemas.openxmlformats.org/markup-compatibility/2006" xmlns:p14="http://schemas.microsoft.com/office/powerpoint/2010/main">
    <mc:Choice Requires="p14">
      <p:transition spd="slow" p14:dur="1750" advClick="0">
        <p:sndAc>
          <p:endSnd/>
        </p:sndAc>
      </p:transition>
    </mc:Choice>
    <mc:Fallback xmlns="">
      <p:transition spd="slow" advClick="0">
        <p:sndAc>
          <p:endSnd/>
        </p:sndAc>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{CFD073B9-245B-0D4D-95CE-A88C0FC60364}tf10001060</Template>
  <TotalTime>1641</TotalTime>
  <Words>2027</Words>
  <Application>Microsoft Macintosh PowerPoint</Application>
  <PresentationFormat>Widescreen</PresentationFormat>
  <Paragraphs>241</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Narrow</vt:lpstr>
      <vt:lpstr>Calibri</vt:lpstr>
      <vt:lpstr>Cambria</vt:lpstr>
      <vt:lpstr>Times New Roman</vt:lpstr>
      <vt:lpstr>Trebuchet MS</vt:lpstr>
      <vt:lpstr>Verdana</vt:lpstr>
      <vt:lpstr>Wingdings</vt:lpstr>
      <vt:lpstr>Wingdings 3</vt:lpstr>
      <vt:lpstr>Facet</vt:lpstr>
      <vt:lpstr>PowerPoint Presentation</vt:lpstr>
      <vt:lpstr>PowerPoint Presentation</vt:lpstr>
      <vt:lpstr>What is a Title I School?</vt:lpstr>
      <vt:lpstr>PowerPoint Presentation</vt:lpstr>
      <vt:lpstr>Student Achievement Data</vt:lpstr>
      <vt:lpstr>Student Achievement Data</vt:lpstr>
      <vt:lpstr>Student Achievement Data</vt:lpstr>
      <vt:lpstr>Student Achievement Data</vt:lpstr>
      <vt:lpstr>Our Title I Funds</vt:lpstr>
      <vt:lpstr>PowerPoint Presentation</vt:lpstr>
      <vt:lpstr>Parent Involvement Funds</vt:lpstr>
      <vt:lpstr>PowerPoint Presentation</vt:lpstr>
      <vt:lpstr>Home-School Compact</vt:lpstr>
      <vt:lpstr>PowerPoint Presentation</vt:lpstr>
      <vt:lpstr>Annual Evaluation</vt:lpstr>
      <vt:lpstr>PowerPoint Presentation</vt:lpstr>
      <vt:lpstr>Engagement Opportunities</vt:lpstr>
      <vt:lpstr>PowerPoint Presentation</vt:lpstr>
      <vt:lpstr>Who do I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Birthday!     </dc:title>
  <dc:creator>Parker, Elizabeth C</dc:creator>
  <cp:lastModifiedBy>Ford, Stephanie I</cp:lastModifiedBy>
  <cp:revision>37</cp:revision>
  <cp:lastPrinted>2020-05-13T06:29:15Z</cp:lastPrinted>
  <dcterms:created xsi:type="dcterms:W3CDTF">2019-10-12T01:40:17Z</dcterms:created>
  <dcterms:modified xsi:type="dcterms:W3CDTF">2022-09-21T18:48:20Z</dcterms:modified>
</cp:coreProperties>
</file>